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121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11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6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1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638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4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4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9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8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1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1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EBE8E-051A-2EDF-7EE0-3AADCEBEC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3942" y="988741"/>
            <a:ext cx="4416566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en-GB" sz="4200">
                <a:solidFill>
                  <a:schemeClr val="tx1"/>
                </a:solidFill>
              </a:rPr>
              <a:t>Webkamery</a:t>
            </a:r>
            <a:endParaRPr lang="sk-SK" sz="420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CE19A-2EE0-3916-E88B-4B5D1D700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775" y="2007220"/>
            <a:ext cx="1768164" cy="2843560"/>
          </a:xfrm>
        </p:spPr>
        <p:txBody>
          <a:bodyPr anchor="ctr">
            <a:normAutofit/>
          </a:bodyPr>
          <a:lstStyle/>
          <a:p>
            <a:pPr algn="r"/>
            <a:r>
              <a:rPr lang="en-GB">
                <a:solidFill>
                  <a:srgbClr val="FFFFFF"/>
                </a:solidFill>
              </a:rPr>
              <a:t>Patrik Lamo</a:t>
            </a:r>
            <a:r>
              <a:rPr lang="sk-SK">
                <a:solidFill>
                  <a:srgbClr val="FFFFFF"/>
                </a:solidFill>
              </a:rPr>
              <a:t>š 3.C</a:t>
            </a:r>
          </a:p>
        </p:txBody>
      </p:sp>
    </p:spTree>
    <p:extLst>
      <p:ext uri="{BB962C8B-B14F-4D97-AF65-F5344CB8AC3E}">
        <p14:creationId xmlns:p14="http://schemas.microsoft.com/office/powerpoint/2010/main" val="78540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 sz="3200"/>
            </a:pPr>
            <a:r>
              <a:rPr lang="sk-SK" b="1" dirty="0"/>
              <a:t>Základné informácie o webkamerách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 sz="2000"/>
            </a:pPr>
            <a:r>
              <a:rPr dirty="0" err="1"/>
              <a:t>Webkamera</a:t>
            </a:r>
            <a:r>
              <a:rPr dirty="0"/>
              <a:t> </a:t>
            </a:r>
            <a:r>
              <a:rPr lang="en-GB" dirty="0"/>
              <a:t>je </a:t>
            </a:r>
            <a:r>
              <a:rPr lang="en-GB" dirty="0" err="1"/>
              <a:t>zariadenie</a:t>
            </a:r>
            <a:r>
              <a:rPr lang="sk-SK" dirty="0"/>
              <a:t> používané na snímanie videa, alebo na živý prenos videa zamerané väčšinou na človeka.</a:t>
            </a:r>
          </a:p>
          <a:p>
            <a:pPr>
              <a:lnSpc>
                <a:spcPct val="150000"/>
              </a:lnSpc>
              <a:defRPr sz="2000"/>
            </a:pPr>
            <a:r>
              <a:rPr lang="sk-SK" b="1" dirty="0"/>
              <a:t>Najčastejšie využitie: </a:t>
            </a:r>
            <a:r>
              <a:rPr lang="sk-SK" dirty="0" err="1"/>
              <a:t>videohovory</a:t>
            </a:r>
            <a:r>
              <a:rPr lang="sk-SK" dirty="0"/>
              <a:t> (Zoom, </a:t>
            </a:r>
            <a:r>
              <a:rPr lang="sk-SK" dirty="0" err="1"/>
              <a:t>Teams</a:t>
            </a:r>
            <a:r>
              <a:rPr lang="sk-SK" dirty="0"/>
              <a:t>, Skype), online vyučovanie, streamovanie hier a obsahu, nahrávanie videí.</a:t>
            </a:r>
          </a:p>
        </p:txBody>
      </p:sp>
      <p:pic>
        <p:nvPicPr>
          <p:cNvPr id="3074" name="Picture 2" descr="Zoom Video Conferencing and its Unending Privacy and Security Issues ...">
            <a:extLst>
              <a:ext uri="{FF2B5EF4-FFF2-40B4-BE49-F238E27FC236}">
                <a16:creationId xmlns:a16="http://schemas.microsoft.com/office/drawing/2014/main" id="{6BBBDE82-14EB-5B5F-3F1C-F54D6FCBC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1" y="4924339"/>
            <a:ext cx="2766612" cy="155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icrosoft Teams — Википедия">
            <a:extLst>
              <a:ext uri="{FF2B5EF4-FFF2-40B4-BE49-F238E27FC236}">
                <a16:creationId xmlns:a16="http://schemas.microsoft.com/office/drawing/2014/main" id="{0950F3D0-CA69-78C1-7E99-D04515695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56" y="5206308"/>
            <a:ext cx="1046191" cy="97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kype - YouTube">
            <a:extLst>
              <a:ext uri="{FF2B5EF4-FFF2-40B4-BE49-F238E27FC236}">
                <a16:creationId xmlns:a16="http://schemas.microsoft.com/office/drawing/2014/main" id="{63028FF5-4CC5-B988-4771-5CE770D56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569" y="4750203"/>
            <a:ext cx="1730355" cy="173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428" y="173042"/>
            <a:ext cx="3716190" cy="1606948"/>
          </a:xfrm>
        </p:spPr>
        <p:txBody>
          <a:bodyPr>
            <a:normAutofit/>
          </a:bodyPr>
          <a:lstStyle/>
          <a:p>
            <a:pPr>
              <a:defRPr sz="3200"/>
            </a:pPr>
            <a:r>
              <a:rPr lang="en-US" sz="3200" b="1" dirty="0" err="1"/>
              <a:t>Rozdelenie</a:t>
            </a:r>
            <a:r>
              <a:rPr lang="en-US" sz="3200" b="1" dirty="0"/>
              <a:t> </a:t>
            </a:r>
            <a:r>
              <a:rPr lang="en-US" sz="3200" b="1" dirty="0" err="1"/>
              <a:t>webkamier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316" y="2078540"/>
            <a:ext cx="3716190" cy="37248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 sz="2000"/>
            </a:pPr>
            <a:r>
              <a:rPr lang="en-US" sz="2000" b="1" dirty="0" err="1"/>
              <a:t>Zabudované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Súčasť</a:t>
            </a:r>
            <a:r>
              <a:rPr lang="en-US" sz="2000" dirty="0"/>
              <a:t> </a:t>
            </a:r>
            <a:r>
              <a:rPr lang="en-US" sz="2000" dirty="0" err="1"/>
              <a:t>notebookov</a:t>
            </a:r>
            <a:r>
              <a:rPr lang="en-US" sz="2000" dirty="0"/>
              <a:t>, </a:t>
            </a:r>
            <a:r>
              <a:rPr lang="en-US" sz="2000" dirty="0" err="1"/>
              <a:t>tabletov</a:t>
            </a:r>
            <a:r>
              <a:rPr lang="en-US" sz="2000" dirty="0"/>
              <a:t>, </a:t>
            </a:r>
            <a:r>
              <a:rPr lang="en-US" sz="2000" dirty="0" err="1"/>
              <a:t>monitorov</a:t>
            </a:r>
            <a:r>
              <a:rPr lang="en-US" sz="2000" dirty="0"/>
              <a:t>.</a:t>
            </a:r>
            <a:endParaRPr lang="sk-SK" sz="2000" dirty="0"/>
          </a:p>
          <a:p>
            <a:pPr>
              <a:lnSpc>
                <a:spcPct val="150000"/>
              </a:lnSpc>
              <a:defRPr sz="2000"/>
            </a:pPr>
            <a:endParaRPr lang="en-US" sz="2000" dirty="0"/>
          </a:p>
          <a:p>
            <a:pPr>
              <a:lnSpc>
                <a:spcPct val="150000"/>
              </a:lnSpc>
              <a:defRPr sz="2000"/>
            </a:pPr>
            <a:r>
              <a:rPr lang="en-US" sz="2000" b="1" dirty="0" err="1"/>
              <a:t>Externé</a:t>
            </a:r>
            <a:r>
              <a:rPr lang="en-US" sz="2000" b="1" dirty="0"/>
              <a:t>:</a:t>
            </a:r>
            <a:r>
              <a:rPr lang="en-US" sz="2000" dirty="0"/>
              <a:t> Externe </a:t>
            </a:r>
            <a:r>
              <a:rPr lang="en-US" sz="2000" dirty="0" err="1"/>
              <a:t>pripojené</a:t>
            </a:r>
            <a:r>
              <a:rPr lang="en-US" sz="2000" dirty="0"/>
              <a:t> </a:t>
            </a:r>
            <a:r>
              <a:rPr lang="en-US" sz="2000" dirty="0" err="1"/>
              <a:t>káblom</a:t>
            </a:r>
            <a:r>
              <a:rPr lang="en-US" sz="2000" dirty="0"/>
              <a:t>, </a:t>
            </a:r>
            <a:r>
              <a:rPr lang="en-US" sz="2000" dirty="0" err="1"/>
              <a:t>alebo</a:t>
            </a:r>
            <a:r>
              <a:rPr lang="en-US" sz="2000" dirty="0"/>
              <a:t> </a:t>
            </a:r>
            <a:r>
              <a:rPr lang="en-US" sz="2000" dirty="0" err="1"/>
              <a:t>cez</a:t>
            </a:r>
            <a:r>
              <a:rPr lang="en-US" sz="2000" dirty="0"/>
              <a:t> </a:t>
            </a:r>
            <a:r>
              <a:rPr lang="en-US" sz="2000" dirty="0" err="1"/>
              <a:t>wifi</a:t>
            </a:r>
            <a:r>
              <a:rPr lang="en-US" sz="2000" dirty="0"/>
              <a:t>.</a:t>
            </a:r>
          </a:p>
        </p:txBody>
      </p:sp>
      <p:pic>
        <p:nvPicPr>
          <p:cNvPr id="7" name="Picture 6" descr="A close-up of a camera on a computer&#10;&#10;AI-generated content may be incorrect.">
            <a:extLst>
              <a:ext uri="{FF2B5EF4-FFF2-40B4-BE49-F238E27FC236}">
                <a16:creationId xmlns:a16="http://schemas.microsoft.com/office/drawing/2014/main" id="{1C180ECB-1063-F2B8-F984-0E8E0610D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497" y="1369795"/>
            <a:ext cx="2980431" cy="2235323"/>
          </a:xfrm>
          <a:prstGeom prst="rect">
            <a:avLst/>
          </a:prstGeom>
        </p:spPr>
      </p:pic>
      <p:pic>
        <p:nvPicPr>
          <p:cNvPr id="8" name="Picture 7" descr="A close-up of a webcam&#10;&#10;AI-generated content may be incorrect.">
            <a:extLst>
              <a:ext uri="{FF2B5EF4-FFF2-40B4-BE49-F238E27FC236}">
                <a16:creationId xmlns:a16="http://schemas.microsoft.com/office/drawing/2014/main" id="{5D9530C3-F7FC-FB3E-B54B-38DD80A6B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506" y="4152861"/>
            <a:ext cx="2980431" cy="19894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24" y="-197192"/>
            <a:ext cx="7269480" cy="1325562"/>
          </a:xfrm>
        </p:spPr>
        <p:txBody>
          <a:bodyPr/>
          <a:lstStyle/>
          <a:p>
            <a:pPr algn="ctr">
              <a:defRPr sz="3200"/>
            </a:pPr>
            <a:r>
              <a:rPr b="1" dirty="0" err="1"/>
              <a:t>Parametre</a:t>
            </a:r>
            <a:r>
              <a:rPr b="1" dirty="0"/>
              <a:t> </a:t>
            </a:r>
            <a:r>
              <a:rPr b="1" dirty="0" err="1"/>
              <a:t>webkamier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514" y="1350629"/>
            <a:ext cx="6446520" cy="45636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 sz="2000"/>
            </a:pPr>
            <a:r>
              <a:rPr lang="en-US" sz="2000" b="1" dirty="0" err="1"/>
              <a:t>Rozlíšenie</a:t>
            </a:r>
            <a:r>
              <a:rPr lang="en-US" sz="2000" b="1" dirty="0"/>
              <a:t> </a:t>
            </a:r>
            <a:r>
              <a:rPr lang="en-US" sz="2000" b="1" dirty="0" err="1"/>
              <a:t>senzora</a:t>
            </a:r>
            <a:r>
              <a:rPr lang="sk-SK" sz="2000" b="1" dirty="0"/>
              <a:t>: </a:t>
            </a:r>
            <a:r>
              <a:rPr lang="en-US" sz="2000" dirty="0"/>
              <a:t>HD (1280×720)</a:t>
            </a:r>
            <a:r>
              <a:rPr lang="sk-SK" sz="2000" dirty="0"/>
              <a:t>, </a:t>
            </a:r>
            <a:r>
              <a:rPr lang="en-US" sz="2000" dirty="0"/>
              <a:t>Full HD (1920×1080)</a:t>
            </a:r>
            <a:r>
              <a:rPr lang="sk-SK" sz="2000" dirty="0"/>
              <a:t>, </a:t>
            </a:r>
            <a:r>
              <a:rPr lang="en-US" sz="2000" dirty="0"/>
              <a:t>4K (3840×216</a:t>
            </a:r>
            <a:r>
              <a:rPr lang="sk-SK" sz="2000" dirty="0"/>
              <a:t>0).</a:t>
            </a:r>
          </a:p>
          <a:p>
            <a:pPr>
              <a:lnSpc>
                <a:spcPct val="150000"/>
              </a:lnSpc>
              <a:defRPr sz="2000"/>
            </a:pPr>
            <a:r>
              <a:rPr lang="sk-SK" sz="2000" b="1" dirty="0"/>
              <a:t>F</a:t>
            </a:r>
            <a:r>
              <a:rPr lang="en-US" sz="2000" b="1" dirty="0" err="1"/>
              <a:t>rekvencia</a:t>
            </a:r>
            <a:r>
              <a:rPr lang="sk-SK" sz="2000" b="1" dirty="0"/>
              <a:t> snímok:</a:t>
            </a:r>
            <a:r>
              <a:rPr lang="en-US" sz="2000" b="1" dirty="0"/>
              <a:t> </a:t>
            </a:r>
            <a:r>
              <a:rPr lang="en-US" sz="2000" dirty="0"/>
              <a:t>30 fps </a:t>
            </a:r>
            <a:r>
              <a:rPr lang="sk-SK" sz="2000" dirty="0"/>
              <a:t>– </a:t>
            </a:r>
            <a:r>
              <a:rPr lang="sk-SK" sz="2000" dirty="0" err="1"/>
              <a:t>sekavejší</a:t>
            </a:r>
            <a:r>
              <a:rPr lang="sk-SK" sz="2000" dirty="0"/>
              <a:t> obraz, </a:t>
            </a:r>
            <a:r>
              <a:rPr lang="en-US" sz="2000" dirty="0"/>
              <a:t>60 fps </a:t>
            </a:r>
            <a:r>
              <a:rPr lang="sk-SK" sz="2000" dirty="0"/>
              <a:t>-</a:t>
            </a:r>
            <a:r>
              <a:rPr lang="en-US" sz="2000" dirty="0"/>
              <a:t> </a:t>
            </a:r>
            <a:r>
              <a:rPr lang="en-US" sz="2000" dirty="0" err="1"/>
              <a:t>plynulejší</a:t>
            </a:r>
            <a:r>
              <a:rPr lang="en-US" sz="2000" dirty="0"/>
              <a:t> </a:t>
            </a:r>
            <a:r>
              <a:rPr lang="en-US" sz="2000" dirty="0" err="1"/>
              <a:t>obraz</a:t>
            </a:r>
            <a:r>
              <a:rPr lang="en-US" sz="2000" dirty="0"/>
              <a:t>.</a:t>
            </a:r>
            <a:endParaRPr lang="sk-SK" sz="2000" dirty="0"/>
          </a:p>
          <a:p>
            <a:pPr>
              <a:lnSpc>
                <a:spcPct val="150000"/>
              </a:lnSpc>
              <a:defRPr sz="2000"/>
            </a:pPr>
            <a:r>
              <a:rPr lang="en-US" sz="2000" b="1" dirty="0" err="1"/>
              <a:t>Snímač</a:t>
            </a:r>
            <a:r>
              <a:rPr lang="sk-SK" sz="2000" b="1" dirty="0"/>
              <a:t>: </a:t>
            </a:r>
            <a:r>
              <a:rPr lang="en-US" sz="2000" dirty="0"/>
              <a:t>CCD – </a:t>
            </a:r>
            <a:r>
              <a:rPr lang="en-US" sz="2000" dirty="0" err="1"/>
              <a:t>staršie</a:t>
            </a:r>
            <a:r>
              <a:rPr lang="en-US" sz="2000" dirty="0"/>
              <a:t>, </a:t>
            </a:r>
            <a:r>
              <a:rPr lang="en-US" sz="2000" dirty="0" err="1"/>
              <a:t>kvalitný</a:t>
            </a:r>
            <a:r>
              <a:rPr lang="en-US" sz="2000" dirty="0"/>
              <a:t> </a:t>
            </a:r>
            <a:r>
              <a:rPr lang="en-US" sz="2000" dirty="0" err="1"/>
              <a:t>obraz</a:t>
            </a:r>
            <a:r>
              <a:rPr lang="en-US" sz="2000" dirty="0"/>
              <a:t>, </a:t>
            </a:r>
            <a:r>
              <a:rPr lang="en-US" sz="2000" dirty="0" err="1"/>
              <a:t>vyššia</a:t>
            </a:r>
            <a:r>
              <a:rPr lang="en-US" sz="2000" dirty="0"/>
              <a:t> </a:t>
            </a:r>
            <a:r>
              <a:rPr lang="en-US" sz="2000" dirty="0" err="1"/>
              <a:t>cena</a:t>
            </a:r>
            <a:r>
              <a:rPr lang="en-US" sz="2000" dirty="0"/>
              <a:t> a </a:t>
            </a:r>
            <a:r>
              <a:rPr lang="en-US" sz="2000" dirty="0" err="1"/>
              <a:t>spotreba</a:t>
            </a:r>
            <a:r>
              <a:rPr lang="sk-SK" sz="2000" dirty="0"/>
              <a:t>, </a:t>
            </a:r>
            <a:r>
              <a:rPr lang="en-US" sz="2000" dirty="0"/>
              <a:t>CMOS – </a:t>
            </a:r>
            <a:r>
              <a:rPr lang="en-US" sz="2000" dirty="0" err="1"/>
              <a:t>modernejšie</a:t>
            </a:r>
            <a:r>
              <a:rPr lang="en-US" sz="2000" dirty="0"/>
              <a:t>, </a:t>
            </a:r>
            <a:r>
              <a:rPr lang="en-US" sz="2000" dirty="0" err="1"/>
              <a:t>rýchlejšie</a:t>
            </a:r>
            <a:r>
              <a:rPr lang="en-US" sz="2000" dirty="0"/>
              <a:t>, </a:t>
            </a:r>
            <a:r>
              <a:rPr lang="en-US" sz="2000" dirty="0" err="1"/>
              <a:t>lacnejšie</a:t>
            </a:r>
            <a:r>
              <a:rPr lang="en-US" sz="2000" dirty="0"/>
              <a:t>, </a:t>
            </a:r>
            <a:r>
              <a:rPr lang="en-US" sz="2000" dirty="0" err="1"/>
              <a:t>dnes</a:t>
            </a:r>
            <a:r>
              <a:rPr lang="en-US" sz="2000" dirty="0"/>
              <a:t> </a:t>
            </a:r>
            <a:r>
              <a:rPr lang="en-US" sz="2000" dirty="0" err="1"/>
              <a:t>štandard</a:t>
            </a:r>
            <a:r>
              <a:rPr lang="en-US" sz="2000" dirty="0"/>
              <a:t>.</a:t>
            </a:r>
            <a:endParaRPr lang="sk-SK" sz="2000" dirty="0"/>
          </a:p>
          <a:p>
            <a:pPr>
              <a:lnSpc>
                <a:spcPct val="150000"/>
              </a:lnSpc>
              <a:defRPr sz="2000"/>
            </a:pPr>
            <a:r>
              <a:rPr lang="en-US" sz="2000" b="1" dirty="0" err="1"/>
              <a:t>Uhol</a:t>
            </a:r>
            <a:r>
              <a:rPr lang="en-US" sz="2000" b="1" dirty="0"/>
              <a:t> </a:t>
            </a:r>
            <a:r>
              <a:rPr lang="en-US" sz="2000" b="1" dirty="0" err="1"/>
              <a:t>záberu</a:t>
            </a:r>
            <a:r>
              <a:rPr lang="en-US" sz="2000" b="1" dirty="0"/>
              <a:t>: </a:t>
            </a:r>
            <a:r>
              <a:rPr lang="en-US" sz="2000" dirty="0"/>
              <a:t>od 60°</a:t>
            </a:r>
            <a:r>
              <a:rPr lang="sk-SK" sz="2000" dirty="0"/>
              <a:t>(štandardný obraz)</a:t>
            </a:r>
            <a:r>
              <a:rPr lang="en-US" sz="2000" dirty="0"/>
              <a:t> po 120°</a:t>
            </a:r>
            <a:r>
              <a:rPr lang="en-GB" sz="2000" dirty="0"/>
              <a:t>(</a:t>
            </a:r>
            <a:r>
              <a:rPr lang="sk-SK" sz="2000" dirty="0"/>
              <a:t>široko</a:t>
            </a:r>
            <a:r>
              <a:rPr lang="en-GB" sz="2000" dirty="0"/>
              <a:t>-</a:t>
            </a:r>
            <a:r>
              <a:rPr lang="en-GB" sz="2000" dirty="0" err="1"/>
              <a:t>uhl</a:t>
            </a:r>
            <a:r>
              <a:rPr lang="sk-SK" sz="2000" dirty="0"/>
              <a:t>ý obraz</a:t>
            </a:r>
            <a:r>
              <a:rPr lang="en-GB" sz="2000" dirty="0"/>
              <a:t>)</a:t>
            </a:r>
            <a:endParaRPr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 sz="3200"/>
            </a:pPr>
            <a:r>
              <a:rPr lang="sk-SK" b="1" dirty="0"/>
              <a:t>Princíp činnosti webkamier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defRPr sz="2000"/>
            </a:pPr>
            <a:r>
              <a:rPr lang="en-US" dirty="0" err="1"/>
              <a:t>Svetlo</a:t>
            </a:r>
            <a:r>
              <a:rPr lang="en-US" dirty="0"/>
              <a:t> </a:t>
            </a:r>
            <a:r>
              <a:rPr lang="sk-SK" dirty="0"/>
              <a:t>prechádza cez objektív a dopadá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snímač</a:t>
            </a:r>
            <a:r>
              <a:rPr lang="en-US" dirty="0"/>
              <a:t>.</a:t>
            </a:r>
            <a:endParaRPr lang="sk-SK" dirty="0"/>
          </a:p>
          <a:p>
            <a:pPr>
              <a:lnSpc>
                <a:spcPct val="150000"/>
              </a:lnSpc>
              <a:defRPr sz="2000"/>
            </a:pPr>
            <a:r>
              <a:rPr lang="en-US" dirty="0" err="1"/>
              <a:t>Snímač</a:t>
            </a:r>
            <a:r>
              <a:rPr lang="en-US" dirty="0"/>
              <a:t> </a:t>
            </a:r>
            <a:r>
              <a:rPr lang="en-US" dirty="0" err="1"/>
              <a:t>prevedie</a:t>
            </a:r>
            <a:r>
              <a:rPr lang="en-US" dirty="0"/>
              <a:t> </a:t>
            </a:r>
            <a:r>
              <a:rPr lang="sk-SK" dirty="0"/>
              <a:t>nasnímaný obraz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elektrické</a:t>
            </a:r>
            <a:r>
              <a:rPr lang="en-US" dirty="0"/>
              <a:t> </a:t>
            </a:r>
            <a:r>
              <a:rPr lang="en-US" dirty="0" err="1"/>
              <a:t>signály</a:t>
            </a:r>
            <a:r>
              <a:rPr lang="en-US" dirty="0"/>
              <a:t>.</a:t>
            </a:r>
            <a:endParaRPr lang="sk-SK" dirty="0"/>
          </a:p>
          <a:p>
            <a:pPr>
              <a:lnSpc>
                <a:spcPct val="150000"/>
              </a:lnSpc>
              <a:defRPr sz="2000"/>
            </a:pPr>
            <a:r>
              <a:rPr lang="en-US" dirty="0"/>
              <a:t>A/D </a:t>
            </a:r>
            <a:r>
              <a:rPr lang="en-US" dirty="0" err="1"/>
              <a:t>prevodník</a:t>
            </a:r>
            <a:r>
              <a:rPr lang="en-US" dirty="0"/>
              <a:t> – </a:t>
            </a:r>
            <a:r>
              <a:rPr lang="en-US" dirty="0" err="1"/>
              <a:t>prevod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digitálne</a:t>
            </a:r>
            <a:r>
              <a:rPr lang="en-US" dirty="0"/>
              <a:t> </a:t>
            </a:r>
            <a:r>
              <a:rPr lang="en-US" dirty="0" err="1"/>
              <a:t>dáta</a:t>
            </a:r>
            <a:r>
              <a:rPr lang="en-US" dirty="0"/>
              <a:t>.</a:t>
            </a:r>
            <a:endParaRPr lang="sk-SK" dirty="0"/>
          </a:p>
          <a:p>
            <a:pPr>
              <a:lnSpc>
                <a:spcPct val="150000"/>
              </a:lnSpc>
              <a:defRPr sz="2000"/>
            </a:pPr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dát</a:t>
            </a:r>
            <a:r>
              <a:rPr lang="en-US" dirty="0"/>
              <a:t> – </a:t>
            </a:r>
            <a:r>
              <a:rPr lang="en-US" dirty="0" err="1"/>
              <a:t>cez</a:t>
            </a:r>
            <a:r>
              <a:rPr lang="en-US" dirty="0"/>
              <a:t> USB sa </a:t>
            </a:r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en-US" dirty="0" err="1"/>
              <a:t>prenesie</a:t>
            </a:r>
            <a:r>
              <a:rPr lang="en-US" dirty="0"/>
              <a:t> do </a:t>
            </a:r>
            <a:r>
              <a:rPr lang="en-US" dirty="0" err="1"/>
              <a:t>počítača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sa </a:t>
            </a:r>
            <a:r>
              <a:rPr lang="en-US" dirty="0" err="1"/>
              <a:t>spracuje</a:t>
            </a:r>
            <a:r>
              <a:rPr lang="en-US" dirty="0"/>
              <a:t> a </a:t>
            </a:r>
            <a:r>
              <a:rPr lang="en-US" dirty="0" err="1"/>
              <a:t>zobrazí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3200"/>
            </a:pPr>
            <a:r>
              <a:rPr b="1" dirty="0"/>
              <a:t>Porty a </a:t>
            </a:r>
            <a:r>
              <a:rPr b="1" dirty="0" err="1"/>
              <a:t>pripojenie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828801"/>
            <a:ext cx="4187658" cy="43513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 sz="2000"/>
            </a:pPr>
            <a:r>
              <a:rPr lang="en-US" b="1" dirty="0"/>
              <a:t>USB 2.0</a:t>
            </a:r>
            <a:r>
              <a:rPr lang="sk-SK" b="1" dirty="0"/>
              <a:t>:</a:t>
            </a:r>
            <a:r>
              <a:rPr lang="en-US" dirty="0"/>
              <a:t> </a:t>
            </a:r>
            <a:r>
              <a:rPr lang="en-US" dirty="0" err="1"/>
              <a:t>bežné</a:t>
            </a:r>
            <a:r>
              <a:rPr lang="en-US" dirty="0"/>
              <a:t> </a:t>
            </a:r>
            <a:r>
              <a:rPr lang="en-US" dirty="0" err="1"/>
              <a:t>rozlíšenie</a:t>
            </a:r>
            <a:r>
              <a:rPr lang="en-US" dirty="0"/>
              <a:t> a </a:t>
            </a:r>
            <a:r>
              <a:rPr lang="en-US" dirty="0" err="1"/>
              <a:t>nižší</a:t>
            </a:r>
            <a:r>
              <a:rPr lang="en-US" dirty="0"/>
              <a:t> </a:t>
            </a:r>
            <a:r>
              <a:rPr lang="en-US" dirty="0" err="1"/>
              <a:t>dátový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sk-SK" dirty="0"/>
              <a:t> oproti USB 3.0.</a:t>
            </a:r>
          </a:p>
          <a:p>
            <a:pPr>
              <a:lnSpc>
                <a:spcPct val="150000"/>
              </a:lnSpc>
              <a:defRPr sz="2000"/>
            </a:pPr>
            <a:r>
              <a:rPr lang="en-US" b="1" dirty="0"/>
              <a:t>USB 3.0</a:t>
            </a:r>
            <a:r>
              <a:rPr lang="sk-SK" b="1" dirty="0"/>
              <a:t> a</a:t>
            </a:r>
            <a:r>
              <a:rPr lang="en-US" b="1" dirty="0"/>
              <a:t> USB-C</a:t>
            </a:r>
            <a:r>
              <a:rPr lang="sk-SK" b="1" dirty="0"/>
              <a:t>:</a:t>
            </a:r>
            <a:r>
              <a:rPr lang="en-US" dirty="0"/>
              <a:t> </a:t>
            </a:r>
            <a:r>
              <a:rPr lang="en-US" dirty="0" err="1"/>
              <a:t>vyššia</a:t>
            </a:r>
            <a:r>
              <a:rPr lang="en-US" dirty="0"/>
              <a:t> </a:t>
            </a:r>
            <a:r>
              <a:rPr lang="en-US" dirty="0" err="1"/>
              <a:t>prenosová</a:t>
            </a:r>
            <a:r>
              <a:rPr lang="en-US" dirty="0"/>
              <a:t> </a:t>
            </a:r>
            <a:r>
              <a:rPr lang="en-US" dirty="0" err="1"/>
              <a:t>rýchlosť</a:t>
            </a:r>
            <a:r>
              <a:rPr lang="en-US" dirty="0"/>
              <a:t>, </a:t>
            </a:r>
            <a:r>
              <a:rPr lang="en-US" dirty="0" err="1"/>
              <a:t>vhodné</a:t>
            </a:r>
            <a:r>
              <a:rPr lang="en-US" dirty="0"/>
              <a:t> pre 4K video.</a:t>
            </a:r>
          </a:p>
          <a:p>
            <a:pPr>
              <a:lnSpc>
                <a:spcPct val="150000"/>
              </a:lnSpc>
              <a:defRPr sz="2000"/>
            </a:pPr>
            <a:r>
              <a:rPr lang="en-US" b="1" dirty="0"/>
              <a:t>PCIe</a:t>
            </a:r>
            <a:r>
              <a:rPr lang="sk-SK" b="1" dirty="0"/>
              <a:t>(interné karty): </a:t>
            </a:r>
            <a:r>
              <a:rPr lang="sk-SK" dirty="0"/>
              <a:t>boli to moduly pripojiteľné priamo do PC, dnes už sa nepoužívajú.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D5D38-F7C2-D3CD-B178-026CF6AE53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472" b="27696"/>
          <a:stretch>
            <a:fillRect/>
          </a:stretch>
        </p:blipFill>
        <p:spPr>
          <a:xfrm>
            <a:off x="5213789" y="1773115"/>
            <a:ext cx="2678070" cy="1655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BFA84D-1738-E539-4AC4-59DFB1C410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499" b="27298"/>
          <a:stretch>
            <a:fillRect/>
          </a:stretch>
        </p:blipFill>
        <p:spPr>
          <a:xfrm>
            <a:off x="5213789" y="3758269"/>
            <a:ext cx="2596357" cy="14851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EE785-584A-9C60-6361-46A4C3772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sk-SK" b="1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61224434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6EDE4319A11C4FA7DB10143A1D2B09" ma:contentTypeVersion="7" ma:contentTypeDescription="Umožňuje vytvoriť nový dokument." ma:contentTypeScope="" ma:versionID="8326ebf88074553dc11148e509bc90ed">
  <xsd:schema xmlns:xsd="http://www.w3.org/2001/XMLSchema" xmlns:xs="http://www.w3.org/2001/XMLSchema" xmlns:p="http://schemas.microsoft.com/office/2006/metadata/properties" xmlns:ns2="88cbec32-69bb-4591-b025-b62bdc1609e9" targetNamespace="http://schemas.microsoft.com/office/2006/metadata/properties" ma:root="true" ma:fieldsID="3516057aba64f827df443aea10c041a1" ns2:_="">
    <xsd:import namespace="88cbec32-69bb-4591-b025-b62bdc1609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bec32-69bb-4591-b025-b62bdc1609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28A91C-A062-4642-A8D5-C898B1585481}"/>
</file>

<file path=customXml/itemProps2.xml><?xml version="1.0" encoding="utf-8"?>
<ds:datastoreItem xmlns:ds="http://schemas.openxmlformats.org/officeDocument/2006/customXml" ds:itemID="{CF0E6E08-3885-4ABC-86BD-9BAC9D1B341A}"/>
</file>

<file path=customXml/itemProps3.xml><?xml version="1.0" encoding="utf-8"?>
<ds:datastoreItem xmlns:ds="http://schemas.openxmlformats.org/officeDocument/2006/customXml" ds:itemID="{4B86C412-D3C5-426B-988F-5F0E9334E28D}"/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133</TotalTime>
  <Words>252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Wingdings 2</vt:lpstr>
      <vt:lpstr>View</vt:lpstr>
      <vt:lpstr>Webkamery</vt:lpstr>
      <vt:lpstr>Základné informácie o webkamerách</vt:lpstr>
      <vt:lpstr>Rozdelenie webkamier</vt:lpstr>
      <vt:lpstr>Parametre webkamier</vt:lpstr>
      <vt:lpstr>Princíp činnosti webkamier</vt:lpstr>
      <vt:lpstr>Porty a pripojenie</vt:lpstr>
      <vt:lpstr>Ďakujem za pozornosť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Patrik Lamoš</cp:lastModifiedBy>
  <cp:revision>24</cp:revision>
  <dcterms:created xsi:type="dcterms:W3CDTF">2013-01-27T09:14:16Z</dcterms:created>
  <dcterms:modified xsi:type="dcterms:W3CDTF">2025-09-13T18:31:35Z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0x010100956EDE4319A11C4FA7DB10143A1D2B09</vt:lpwstr>
  </property>
</Properties>
</file>