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  <p:sldMasterId id="2147483662" r:id="rId2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5143500" type="screen16x9"/>
  <p:notesSz cx="6858000" cy="9144000"/>
  <p:embeddedFontLst>
    <p:embeddedFont>
      <p:font typeface="Inter" panose="020B0604020202020204" charset="0"/>
      <p:regular r:id="rId10"/>
      <p:bold r:id="rId11"/>
      <p:italic r:id="rId12"/>
      <p:boldItalic r:id="rId13"/>
    </p:embeddedFont>
    <p:embeddedFont>
      <p:font typeface="Montserrat" panose="020F0502020204030204" pitchFamily="2" charset="-18"/>
      <p:regular r:id="rId14"/>
      <p:bold r:id="rId15"/>
      <p:italic r:id="rId16"/>
      <p:boldItalic r:id="rId17"/>
    </p:embeddedFont>
    <p:embeddedFont>
      <p:font typeface="Montserrat Medium" panose="020F0502020204030204" pitchFamily="2" charset="-18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15" d="100"/>
          <a:sy n="215" d="100"/>
        </p:scale>
        <p:origin x="258" y="-1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customXml" Target="../customXml/item1.xml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5fc6f885e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25fc6f885e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ca1a125f34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2ca1a125f34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RMS - dlhodobý reálny výkon bez poškodenia reproduktoru, MAX - krátkodobý špičkový výkon. </a:t>
            </a:r>
            <a:br>
              <a:rPr lang="en"/>
            </a:br>
            <a:r>
              <a:rPr lang="en"/>
              <a:t>Impedencia - musí byť prispôsobená zosilnovaču, ak impedancia nesedí, môže dôjsť k skresleniu alebo poškodeniu zosilňovača.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Hz - hlboké basy, Khz -navyššie výšky.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Citlivosť sa udáva v 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(dB/W/m),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Skreslenie udáva ako veľmi je zvukv zdeformovaný oproti originálu, čím menšie skreslenie tým kvalitejší zvuk, kvalitné reptoduktory ho majú pod 1%.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Vyjadruje pomer medzi úrovňou užitočného zvuku a šumom zariadenia. - čím vyššie snr - čistejší zvuk.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7c9c64672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7c9c64672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7c9c646729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7c9c646729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7c9c64672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7c9c646729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7c9c646729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7c9c646729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57200" y="1577992"/>
            <a:ext cx="4487400" cy="155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57200" y="3135908"/>
            <a:ext cx="4487400" cy="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CUSTOM_2_1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5"/>
          <p:cNvSpPr/>
          <p:nvPr/>
        </p:nvSpPr>
        <p:spPr>
          <a:xfrm>
            <a:off x="-75" y="-10275"/>
            <a:ext cx="9144000" cy="1180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6" name="Google Shape;46;p1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Font typeface="Inter"/>
              <a:buNone/>
              <a:defRPr sz="22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Inter"/>
              <a:buNone/>
              <a:defRPr sz="2400" b="1">
                <a:latin typeface="Inter"/>
                <a:ea typeface="Inter"/>
                <a:cs typeface="Inter"/>
                <a:sym typeface="In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Inter"/>
              <a:buNone/>
              <a:defRPr sz="2400" b="1">
                <a:latin typeface="Inter"/>
                <a:ea typeface="Inter"/>
                <a:cs typeface="Inter"/>
                <a:sym typeface="In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Inter"/>
              <a:buNone/>
              <a:defRPr sz="2400" b="1">
                <a:latin typeface="Inter"/>
                <a:ea typeface="Inter"/>
                <a:cs typeface="Inter"/>
                <a:sym typeface="In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Inter"/>
              <a:buNone/>
              <a:defRPr sz="2400" b="1">
                <a:latin typeface="Inter"/>
                <a:ea typeface="Inter"/>
                <a:cs typeface="Inter"/>
                <a:sym typeface="In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Inter"/>
              <a:buNone/>
              <a:defRPr sz="2400" b="1">
                <a:latin typeface="Inter"/>
                <a:ea typeface="Inter"/>
                <a:cs typeface="Inter"/>
                <a:sym typeface="In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Inter"/>
              <a:buNone/>
              <a:defRPr sz="2400" b="1">
                <a:latin typeface="Inter"/>
                <a:ea typeface="Inter"/>
                <a:cs typeface="Inter"/>
                <a:sym typeface="In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Inter"/>
              <a:buNone/>
              <a:defRPr sz="2400" b="1">
                <a:latin typeface="Inter"/>
                <a:ea typeface="Inter"/>
                <a:cs typeface="Inter"/>
                <a:sym typeface="In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Inter"/>
              <a:buNone/>
              <a:defRPr sz="2400" b="1"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720000" y="2179625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1337825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2391925" y="3132175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52550" y="411475"/>
            <a:ext cx="8238900" cy="56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181425" y="23031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4836300" y="23031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1181425" y="29171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4836300" y="29171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452550" y="411475"/>
            <a:ext cx="8238900" cy="56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452550" y="411475"/>
            <a:ext cx="8238900" cy="56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3322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452550" y="411475"/>
            <a:ext cx="8238900" cy="56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720000" y="367423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ubTitle" idx="1"/>
          </p:nvPr>
        </p:nvSpPr>
        <p:spPr>
          <a:xfrm>
            <a:off x="2241550" y="1348750"/>
            <a:ext cx="4661100" cy="16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720000" y="2285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2550" y="411475"/>
            <a:ext cx="82389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096600"/>
            <a:ext cx="7713600" cy="35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●"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○"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■"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●"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○"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■"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●"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○"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Char char="■"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"/>
              <a:buNone/>
              <a:defRPr sz="24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"/>
              <a:buNone/>
              <a:defRPr sz="24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"/>
              <a:buNone/>
              <a:defRPr sz="24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"/>
              <a:buNone/>
              <a:defRPr sz="24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"/>
              <a:buNone/>
              <a:defRPr sz="24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"/>
              <a:buNone/>
              <a:defRPr sz="24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"/>
              <a:buNone/>
              <a:defRPr sz="24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"/>
              <a:buNone/>
              <a:defRPr sz="24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Inter"/>
              <a:buNone/>
              <a:defRPr sz="24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"/>
              <a:buChar char="●"/>
              <a:defRPr sz="11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"/>
              <a:buChar char="○"/>
              <a:defRPr sz="11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"/>
              <a:buChar char="■"/>
              <a:defRPr sz="11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"/>
              <a:buChar char="●"/>
              <a:defRPr sz="11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"/>
              <a:buChar char="○"/>
              <a:defRPr sz="11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"/>
              <a:buChar char="■"/>
              <a:defRPr sz="11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"/>
              <a:buChar char="●"/>
              <a:defRPr sz="11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"/>
              <a:buChar char="○"/>
              <a:defRPr sz="11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"/>
              <a:buChar char="■"/>
              <a:defRPr sz="11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76724" y="0"/>
            <a:ext cx="9701699" cy="5457226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6"/>
          <p:cNvSpPr txBox="1">
            <a:spLocks noGrp="1"/>
          </p:cNvSpPr>
          <p:nvPr>
            <p:ph type="ctrTitle"/>
          </p:nvPr>
        </p:nvSpPr>
        <p:spPr>
          <a:xfrm>
            <a:off x="763400" y="880625"/>
            <a:ext cx="4958100" cy="155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Reproduktory</a:t>
            </a:r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ubTitle" idx="1"/>
          </p:nvPr>
        </p:nvSpPr>
        <p:spPr>
          <a:xfrm>
            <a:off x="457200" y="3135908"/>
            <a:ext cx="4487400" cy="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Andrej Dvorák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Parametre</a:t>
            </a:r>
            <a:endParaRPr sz="4800"/>
          </a:p>
        </p:txBody>
      </p:sp>
      <p:sp>
        <p:nvSpPr>
          <p:cNvPr id="59" name="Google Shape;59;p17"/>
          <p:cNvSpPr txBox="1"/>
          <p:nvPr/>
        </p:nvSpPr>
        <p:spPr>
          <a:xfrm>
            <a:off x="723400" y="1187975"/>
            <a:ext cx="7697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Pts val="1100"/>
              <a:buFont typeface="Arial"/>
              <a:buNone/>
            </a:pPr>
            <a:endParaRPr b="1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0" name="Google Shape;60;p17"/>
          <p:cNvSpPr txBox="1"/>
          <p:nvPr/>
        </p:nvSpPr>
        <p:spPr>
          <a:xfrm>
            <a:off x="146550" y="1404200"/>
            <a:ext cx="8850900" cy="31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• </a:t>
            </a:r>
            <a:r>
              <a:rPr lang="en" sz="2800" b="1">
                <a:latin typeface="Calibri"/>
                <a:ea typeface="Calibri"/>
                <a:cs typeface="Calibri"/>
                <a:sym typeface="Calibri"/>
              </a:rPr>
              <a:t>Výkon </a:t>
            </a: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(W) – RMS (menovitý), MAX (špičkový)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• </a:t>
            </a:r>
            <a:r>
              <a:rPr lang="en" sz="2800" b="1">
                <a:latin typeface="Calibri"/>
                <a:ea typeface="Calibri"/>
                <a:cs typeface="Calibri"/>
                <a:sym typeface="Calibri"/>
              </a:rPr>
              <a:t>Impedancia </a:t>
            </a: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(Ω) – 4, 6 alebo 8 ohmov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• </a:t>
            </a:r>
            <a:r>
              <a:rPr lang="en" sz="2800" b="1">
                <a:latin typeface="Calibri"/>
                <a:ea typeface="Calibri"/>
                <a:cs typeface="Calibri"/>
                <a:sym typeface="Calibri"/>
              </a:rPr>
              <a:t>Frekvenčný rozsah </a:t>
            </a: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– napr. 20 Hz – 20 kHz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• </a:t>
            </a:r>
            <a:r>
              <a:rPr lang="en" sz="2800" b="1">
                <a:latin typeface="Calibri"/>
                <a:ea typeface="Calibri"/>
                <a:cs typeface="Calibri"/>
                <a:sym typeface="Calibri"/>
              </a:rPr>
              <a:t>Citlivosť </a:t>
            </a: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(dB/W/m) – 85–95 dB bežne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• </a:t>
            </a:r>
            <a:r>
              <a:rPr lang="en" sz="2800" b="1">
                <a:latin typeface="Calibri"/>
                <a:ea typeface="Calibri"/>
                <a:cs typeface="Calibri"/>
                <a:sym typeface="Calibri"/>
              </a:rPr>
              <a:t>Skreslenie </a:t>
            </a: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(THD) – pod 1 % = kvalitný zvuk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• </a:t>
            </a:r>
            <a:r>
              <a:rPr lang="en" sz="2800" b="1">
                <a:latin typeface="Calibri"/>
                <a:ea typeface="Calibri"/>
                <a:cs typeface="Calibri"/>
                <a:sym typeface="Calibri"/>
              </a:rPr>
              <a:t>SNR </a:t>
            </a: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– odstup signál/šum, vyšší = čistejší zvuk</a:t>
            </a:r>
            <a:endParaRPr sz="2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Rozdelenie</a:t>
            </a:r>
            <a:endParaRPr sz="4800"/>
          </a:p>
        </p:txBody>
      </p:sp>
      <p:sp>
        <p:nvSpPr>
          <p:cNvPr id="66" name="Google Shape;66;p18"/>
          <p:cNvSpPr txBox="1"/>
          <p:nvPr/>
        </p:nvSpPr>
        <p:spPr>
          <a:xfrm>
            <a:off x="723400" y="1187975"/>
            <a:ext cx="7697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Podľa princípu</a:t>
            </a:r>
            <a:endParaRPr b="1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7" name="Google Shape;67;p18"/>
          <p:cNvSpPr txBox="1"/>
          <p:nvPr/>
        </p:nvSpPr>
        <p:spPr>
          <a:xfrm>
            <a:off x="146550" y="1404200"/>
            <a:ext cx="8850900" cy="38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 sz="3400">
                <a:latin typeface="Calibri"/>
                <a:ea typeface="Calibri"/>
                <a:cs typeface="Calibri"/>
                <a:sym typeface="Calibri"/>
              </a:rPr>
              <a:t>•</a:t>
            </a:r>
            <a:r>
              <a:rPr lang="en" sz="26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600" b="1">
                <a:latin typeface="Calibri"/>
                <a:ea typeface="Calibri"/>
                <a:cs typeface="Calibri"/>
                <a:sym typeface="Calibri"/>
              </a:rPr>
              <a:t>Dynamické </a:t>
            </a:r>
            <a:r>
              <a:rPr lang="en" sz="2600">
                <a:latin typeface="Calibri"/>
                <a:ea typeface="Calibri"/>
                <a:cs typeface="Calibri"/>
                <a:sym typeface="Calibri"/>
              </a:rPr>
              <a:t>– najrozšírenejšie, využíva magnet a cievku,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600">
                <a:latin typeface="Calibri"/>
                <a:ea typeface="Calibri"/>
                <a:cs typeface="Calibri"/>
                <a:sym typeface="Calibri"/>
              </a:rPr>
              <a:t>• </a:t>
            </a:r>
            <a:r>
              <a:rPr lang="en" sz="2600" b="1">
                <a:latin typeface="Calibri"/>
                <a:ea typeface="Calibri"/>
                <a:cs typeface="Calibri"/>
                <a:sym typeface="Calibri"/>
              </a:rPr>
              <a:t>Elektrostatické </a:t>
            </a:r>
            <a:r>
              <a:rPr lang="en" sz="2600">
                <a:latin typeface="Calibri"/>
                <a:ea typeface="Calibri"/>
                <a:cs typeface="Calibri"/>
                <a:sym typeface="Calibri"/>
              </a:rPr>
              <a:t>– membrána je v elektrostatickom poli, poskytujú veľmi presný zvuk.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600">
                <a:latin typeface="Calibri"/>
                <a:ea typeface="Calibri"/>
                <a:cs typeface="Calibri"/>
                <a:sym typeface="Calibri"/>
              </a:rPr>
              <a:t>• </a:t>
            </a:r>
            <a:r>
              <a:rPr lang="en" sz="2600" b="1">
                <a:latin typeface="Calibri"/>
                <a:ea typeface="Calibri"/>
                <a:cs typeface="Calibri"/>
                <a:sym typeface="Calibri"/>
              </a:rPr>
              <a:t>Piezoelektrické</a:t>
            </a:r>
            <a:r>
              <a:rPr lang="en" sz="2600">
                <a:latin typeface="Calibri"/>
                <a:ea typeface="Calibri"/>
                <a:cs typeface="Calibri"/>
                <a:sym typeface="Calibri"/>
              </a:rPr>
              <a:t> – využívajú piezo kryštál, malé rozmery, slabší zvuk (pípania, bzučiaky).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600">
                <a:latin typeface="Calibri"/>
                <a:ea typeface="Calibri"/>
                <a:cs typeface="Calibri"/>
                <a:sym typeface="Calibri"/>
              </a:rPr>
              <a:t>• </a:t>
            </a:r>
            <a:r>
              <a:rPr lang="en" sz="2600" b="1">
                <a:latin typeface="Calibri"/>
                <a:ea typeface="Calibri"/>
                <a:cs typeface="Calibri"/>
                <a:sym typeface="Calibri"/>
              </a:rPr>
              <a:t>Plazmové </a:t>
            </a:r>
            <a:r>
              <a:rPr lang="en" sz="2600">
                <a:latin typeface="Calibri"/>
                <a:ea typeface="Calibri"/>
                <a:cs typeface="Calibri"/>
                <a:sym typeface="Calibri"/>
              </a:rPr>
              <a:t>- využívajú plazmu na generovanie zvuku (experimentálne, vysoká kvalita).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Rozdelenie</a:t>
            </a:r>
            <a:endParaRPr sz="4800"/>
          </a:p>
        </p:txBody>
      </p:sp>
      <p:sp>
        <p:nvSpPr>
          <p:cNvPr id="73" name="Google Shape;73;p19"/>
          <p:cNvSpPr txBox="1"/>
          <p:nvPr/>
        </p:nvSpPr>
        <p:spPr>
          <a:xfrm>
            <a:off x="638400" y="1217100"/>
            <a:ext cx="7697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Počítačové rozdelenie</a:t>
            </a:r>
            <a:endParaRPr b="1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4" name="Google Shape;74;p19"/>
          <p:cNvSpPr txBox="1"/>
          <p:nvPr/>
        </p:nvSpPr>
        <p:spPr>
          <a:xfrm>
            <a:off x="158225" y="1423975"/>
            <a:ext cx="8827500" cy="40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6550" algn="l" rtl="0">
              <a:spcBef>
                <a:spcPts val="640"/>
              </a:spcBef>
              <a:spcAft>
                <a:spcPts val="0"/>
              </a:spcAft>
              <a:buSzPts val="1700"/>
              <a:buChar char="●"/>
            </a:pPr>
            <a:r>
              <a:rPr lang="en" sz="1700" b="1"/>
              <a:t>Integrované</a:t>
            </a:r>
            <a:r>
              <a:rPr lang="en" sz="1700"/>
              <a:t> – v notebookoch, monitoroch, mobiloch, základná kvalita.</a:t>
            </a:r>
            <a:br>
              <a:rPr lang="en" sz="1700"/>
            </a:b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 b="1"/>
              <a:t>Externé stereo reproduktory (2.0)</a:t>
            </a:r>
            <a:r>
              <a:rPr lang="en" sz="1700"/>
              <a:t> – základné ozvučenie pre PC.</a:t>
            </a:r>
            <a:br>
              <a:rPr lang="en" sz="1700"/>
            </a:b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 b="1"/>
              <a:t>Systémy 2.1</a:t>
            </a:r>
            <a:r>
              <a:rPr lang="en" sz="1700"/>
              <a:t> – dva satelity + subwoofer.</a:t>
            </a:r>
            <a:endParaRPr sz="1700"/>
          </a:p>
          <a:p>
            <a:pPr marL="4572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1700"/>
          </a:p>
          <a:p>
            <a:pPr marL="457200" lvl="0" indent="-336550" algn="l" rtl="0">
              <a:spcBef>
                <a:spcPts val="640"/>
              </a:spcBef>
              <a:spcAft>
                <a:spcPts val="0"/>
              </a:spcAft>
              <a:buSzPts val="1700"/>
              <a:buChar char="●"/>
            </a:pPr>
            <a:r>
              <a:rPr lang="en" sz="1700" b="1"/>
              <a:t>Multikanálové sústavy (5.1, 7.1, 9.1 …)</a:t>
            </a:r>
            <a:r>
              <a:rPr lang="en" sz="1700"/>
              <a:t> – priestorový zvuk pre filmy a hry.</a:t>
            </a:r>
            <a:br>
              <a:rPr lang="en" sz="1700"/>
            </a:b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 b="1"/>
              <a:t>Profesionálne štúdiové monitory</a:t>
            </a:r>
            <a:r>
              <a:rPr lang="en" sz="1700"/>
              <a:t> – presné prehrávanie bez úprav, používané v nahrávacích štúdiách.</a:t>
            </a:r>
            <a:br>
              <a:rPr lang="en" sz="1700"/>
            </a:b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 b="1"/>
              <a:t>Bluetooth a Wi-Fi reproduktory</a:t>
            </a:r>
            <a:r>
              <a:rPr lang="en" sz="1700"/>
              <a:t> – bezdrôtové prehrávanie hudby z PC alebo mobilu.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Princíp činnosti</a:t>
            </a:r>
            <a:endParaRPr sz="4800"/>
          </a:p>
        </p:txBody>
      </p:sp>
      <p:sp>
        <p:nvSpPr>
          <p:cNvPr id="80" name="Google Shape;80;p20"/>
          <p:cNvSpPr txBox="1"/>
          <p:nvPr/>
        </p:nvSpPr>
        <p:spPr>
          <a:xfrm>
            <a:off x="146525" y="1501275"/>
            <a:ext cx="8850900" cy="40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74650" algn="l" rtl="0">
              <a:spcBef>
                <a:spcPts val="64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Elektrický signál → prúd v </a:t>
            </a:r>
            <a:r>
              <a:rPr lang="en" sz="2300" b="1"/>
              <a:t>kmitacej cievke</a:t>
            </a:r>
            <a:r>
              <a:rPr lang="en" sz="2300"/>
              <a:t>.</a:t>
            </a:r>
            <a:br>
              <a:rPr lang="en" sz="2300"/>
            </a:br>
            <a:endParaRPr sz="230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Cievka je v </a:t>
            </a:r>
            <a:r>
              <a:rPr lang="en" sz="2300" b="1"/>
              <a:t>magnetickom poli permanentného magnetu</a:t>
            </a:r>
            <a:r>
              <a:rPr lang="en" sz="2300"/>
              <a:t>.</a:t>
            </a:r>
            <a:br>
              <a:rPr lang="en" sz="2300"/>
            </a:br>
            <a:endParaRPr sz="230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Podľa zmeny prúdu sa cievka pohybuje dopredu/dozadu.</a:t>
            </a:r>
            <a:br>
              <a:rPr lang="en" sz="2300"/>
            </a:br>
            <a:endParaRPr sz="230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Cievka je pripevnená k </a:t>
            </a:r>
            <a:r>
              <a:rPr lang="en" sz="2300" b="1"/>
              <a:t>membrane (kužeľu)</a:t>
            </a:r>
            <a:r>
              <a:rPr lang="en" sz="2300"/>
              <a:t> → membrána sa rozkmitá → rozkmitá vzduch → vzniká </a:t>
            </a:r>
            <a:r>
              <a:rPr lang="en" sz="2300" b="1"/>
              <a:t>zvuková vlna</a:t>
            </a:r>
            <a:r>
              <a:rPr lang="en" sz="2300"/>
              <a:t>.</a:t>
            </a:r>
            <a:endParaRPr sz="2300"/>
          </a:p>
          <a:p>
            <a:pPr marL="3429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Porty a pripojenie</a:t>
            </a:r>
            <a:endParaRPr sz="4800"/>
          </a:p>
        </p:txBody>
      </p:sp>
      <p:sp>
        <p:nvSpPr>
          <p:cNvPr id="86" name="Google Shape;86;p21"/>
          <p:cNvSpPr txBox="1"/>
          <p:nvPr/>
        </p:nvSpPr>
        <p:spPr>
          <a:xfrm>
            <a:off x="62187" y="1212751"/>
            <a:ext cx="8850900" cy="49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" sz="3200" dirty="0">
                <a:latin typeface="Calibri"/>
                <a:ea typeface="Calibri"/>
                <a:cs typeface="Calibri"/>
                <a:sym typeface="Calibri"/>
              </a:rPr>
              <a:t>• 3,5 mm Jack (AUX) – analógové pripojenie</a:t>
            </a:r>
            <a:endParaRPr sz="3200" dirty="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" sz="3200" dirty="0">
                <a:latin typeface="Calibri"/>
                <a:ea typeface="Calibri"/>
                <a:cs typeface="Calibri"/>
                <a:sym typeface="Calibri"/>
              </a:rPr>
              <a:t>• USB – digitálne, často s vlastnou zvukovou kartou</a:t>
            </a:r>
            <a:endParaRPr sz="3200" dirty="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" sz="3200" dirty="0">
                <a:latin typeface="Calibri"/>
                <a:ea typeface="Calibri"/>
                <a:cs typeface="Calibri"/>
                <a:sym typeface="Calibri"/>
              </a:rPr>
              <a:t>• HDMI – prenáša obraz aj zvuk</a:t>
            </a:r>
            <a:endParaRPr sz="3200" dirty="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" sz="3200" dirty="0">
                <a:latin typeface="Calibri"/>
                <a:ea typeface="Calibri"/>
                <a:cs typeface="Calibri"/>
                <a:sym typeface="Calibri"/>
              </a:rPr>
              <a:t>• Optický (TOSLINK, SPDIF) – vysoká kvalita</a:t>
            </a:r>
            <a:endParaRPr sz="3200" dirty="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" sz="3200" dirty="0">
                <a:latin typeface="Calibri"/>
                <a:ea typeface="Calibri"/>
                <a:cs typeface="Calibri"/>
                <a:sym typeface="Calibri"/>
              </a:rPr>
              <a:t>• Bluetooth / Wi-Fi – bezdrôtové pripojenie</a:t>
            </a:r>
            <a:endParaRPr sz="3200" dirty="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" sz="3200" dirty="0">
                <a:latin typeface="Calibri"/>
                <a:ea typeface="Calibri"/>
                <a:cs typeface="Calibri"/>
                <a:sym typeface="Calibri"/>
              </a:rPr>
              <a:t>• Profesionálne porty – XLR, TRS, Speakon</a:t>
            </a:r>
            <a:endParaRPr sz="3200" dirty="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23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imeline Infographics by Slidesgo">
  <a:themeElements>
    <a:clrScheme name="Simple Light">
      <a:dk1>
        <a:srgbClr val="000000"/>
      </a:dk1>
      <a:lt1>
        <a:srgbClr val="FFFFFF"/>
      </a:lt1>
      <a:dk2>
        <a:srgbClr val="D9D9D9"/>
      </a:dk2>
      <a:lt2>
        <a:srgbClr val="5F5F5F"/>
      </a:lt2>
      <a:accent1>
        <a:srgbClr val="6C63FF"/>
      </a:accent1>
      <a:accent2>
        <a:srgbClr val="8EDBBF"/>
      </a:accent2>
      <a:accent3>
        <a:srgbClr val="F3F3F3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FFFFFF"/>
      </a:dk1>
      <a:lt1>
        <a:srgbClr val="22244E"/>
      </a:lt1>
      <a:dk2>
        <a:srgbClr val="503259"/>
      </a:dk2>
      <a:lt2>
        <a:srgbClr val="765186"/>
      </a:lt2>
      <a:accent1>
        <a:srgbClr val="B07CC6"/>
      </a:accent1>
      <a:accent2>
        <a:srgbClr val="FAF6E7"/>
      </a:accent2>
      <a:accent3>
        <a:srgbClr val="E3DFD2"/>
      </a:accent3>
      <a:accent4>
        <a:srgbClr val="FFFFFF"/>
      </a:accent4>
      <a:accent5>
        <a:srgbClr val="FFFFFF"/>
      </a:accent5>
      <a:accent6>
        <a:srgbClr val="FFFFFF"/>
      </a:accent6>
      <a:hlink>
        <a:srgbClr val="76518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56EDE4319A11C4FA7DB10143A1D2B09" ma:contentTypeVersion="7" ma:contentTypeDescription="Umožňuje vytvoriť nový dokument." ma:contentTypeScope="" ma:versionID="8326ebf88074553dc11148e509bc90ed">
  <xsd:schema xmlns:xsd="http://www.w3.org/2001/XMLSchema" xmlns:xs="http://www.w3.org/2001/XMLSchema" xmlns:p="http://schemas.microsoft.com/office/2006/metadata/properties" xmlns:ns2="88cbec32-69bb-4591-b025-b62bdc1609e9" targetNamespace="http://schemas.microsoft.com/office/2006/metadata/properties" ma:root="true" ma:fieldsID="3516057aba64f827df443aea10c041a1" ns2:_="">
    <xsd:import namespace="88cbec32-69bb-4591-b025-b62bdc1609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cbec32-69bb-4591-b025-b62bdc1609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3AE2AD8-7205-45C9-88F6-333649E44426}"/>
</file>

<file path=customXml/itemProps2.xml><?xml version="1.0" encoding="utf-8"?>
<ds:datastoreItem xmlns:ds="http://schemas.openxmlformats.org/officeDocument/2006/customXml" ds:itemID="{108A6B1A-CA12-4B66-8B92-7130ACA12107}"/>
</file>

<file path=customXml/itemProps3.xml><?xml version="1.0" encoding="utf-8"?>
<ds:datastoreItem xmlns:ds="http://schemas.openxmlformats.org/officeDocument/2006/customXml" ds:itemID="{6A56B5C0-2093-4619-98D3-41C7F196FF8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424</Words>
  <Application>Microsoft Office PowerPoint</Application>
  <PresentationFormat>Prezentácia na obrazovke (16:9)</PresentationFormat>
  <Paragraphs>41</Paragraphs>
  <Slides>6</Slides>
  <Notes>6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2</vt:i4>
      </vt:variant>
      <vt:variant>
        <vt:lpstr>Nadpisy snímok</vt:lpstr>
      </vt:variant>
      <vt:variant>
        <vt:i4>6</vt:i4>
      </vt:variant>
    </vt:vector>
  </HeadingPairs>
  <TitlesOfParts>
    <vt:vector size="13" baseType="lpstr">
      <vt:lpstr>Inter</vt:lpstr>
      <vt:lpstr>Montserrat</vt:lpstr>
      <vt:lpstr>Arial</vt:lpstr>
      <vt:lpstr>Montserrat Medium</vt:lpstr>
      <vt:lpstr>Calibri</vt:lpstr>
      <vt:lpstr>Timeline Infographics by Slidesgo</vt:lpstr>
      <vt:lpstr>Slidesgo Final Pages</vt:lpstr>
      <vt:lpstr>Reproduktory</vt:lpstr>
      <vt:lpstr>Parametre</vt:lpstr>
      <vt:lpstr>Rozdelenie</vt:lpstr>
      <vt:lpstr>Rozdelenie</vt:lpstr>
      <vt:lpstr>Princíp činnosti</vt:lpstr>
      <vt:lpstr>Porty a pripojenie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Andrej</dc:creator>
  <cp:lastModifiedBy>Andrej Dvorak</cp:lastModifiedBy>
  <cp:revision>1</cp:revision>
  <dcterms:modified xsi:type="dcterms:W3CDTF">2025-09-08T15:11:46Z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0x010100956EDE4319A11C4FA7DB10143A1D2B09</vt:lpwstr>
  </property>
</Properties>
</file>