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168" r:id="rId4"/>
  </p:sldMasterIdLst>
  <p:notesMasterIdLst>
    <p:notesMasterId r:id="rId11"/>
  </p:notesMasterIdLst>
  <p:handoutMasterIdLst>
    <p:handoutMasterId r:id="rId12"/>
  </p:handoutMasterIdLst>
  <p:sldIdLst>
    <p:sldId id="330" r:id="rId5"/>
    <p:sldId id="332" r:id="rId6"/>
    <p:sldId id="333" r:id="rId7"/>
    <p:sldId id="331" r:id="rId8"/>
    <p:sldId id="334" r:id="rId9"/>
    <p:sldId id="33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85316" autoAdjust="0"/>
  </p:normalViewPr>
  <p:slideViewPr>
    <p:cSldViewPr snapToGrid="0">
      <p:cViewPr varScale="1">
        <p:scale>
          <a:sx n="78" d="100"/>
          <a:sy n="78" d="100"/>
        </p:scale>
        <p:origin x="8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4CB405-BC11-414E-B0F4-9E1C4642FE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A09E4-E76E-43B1-9270-846FE19D3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57E1-CEB3-4C96-B7C6-36B0FA3064E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91962-6490-4685-B760-76A1628AD5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97A7F-1461-4B81-83F2-8C494CFB80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D51C3-EABD-4553-9DC0-81CFC2A7F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1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BBD7-2276-4DDA-BFFE-26CAACEE5E98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9F17-7BA4-49BC-BB37-7F646CF8D2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D748D9-6073-DA29-847A-6A6C39D6A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3" t="45170" r="17078" b="17468"/>
          <a:stretch/>
        </p:blipFill>
        <p:spPr>
          <a:xfrm rot="10800000">
            <a:off x="-2" y="0"/>
            <a:ext cx="6300593" cy="23047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</a:extLst>
          </p:cNvPr>
          <p:cNvGrpSpPr/>
          <p:nvPr userDrawn="1"/>
        </p:nvGrpSpPr>
        <p:grpSpPr>
          <a:xfrm>
            <a:off x="11613628" y="319274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C41695A2-5AD2-67EB-7D51-A56C0DCF1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772" y="1793289"/>
            <a:ext cx="3010925" cy="3373515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80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423228AD-A556-C433-B2EA-87D97B6FF6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2975" y="3086826"/>
            <a:ext cx="5667049" cy="2079978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47038-27D1-FF6B-7831-F79C0B103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2" t="45170" r="19778" b="17468"/>
          <a:stretch/>
        </p:blipFill>
        <p:spPr>
          <a:xfrm>
            <a:off x="6096001" y="4549953"/>
            <a:ext cx="6096000" cy="23047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392963-F9C3-8CCC-D239-15D7A4074039}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02030E-DB17-B78E-57D1-2DE77370C0A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8C2D1A-F468-13E2-E0B2-A616C5D32D07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6D1E3C-605D-AD1A-9356-148E871C2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2976" y="1793289"/>
            <a:ext cx="5658458" cy="1127125"/>
          </a:xfrm>
        </p:spPr>
        <p:txBody>
          <a:bodyPr lIns="0" tIns="0" rIns="0" bIns="0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cap="all" baseline="0">
                <a:solidFill>
                  <a:schemeClr val="bg1"/>
                </a:solidFill>
              </a:defRPr>
            </a:lvl2pPr>
            <a:lvl3pPr marL="914400" indent="0">
              <a:buNone/>
              <a:defRPr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4557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with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32" y="608075"/>
            <a:ext cx="10061455" cy="644653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7C4070-4CFF-FDA7-C0F7-167D09EE79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3710" y="1288398"/>
            <a:ext cx="10071100" cy="466725"/>
          </a:xfrm>
        </p:spPr>
        <p:txBody>
          <a:bodyPr lIns="0" rIns="0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00853" y="1954306"/>
            <a:ext cx="2939694" cy="275485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783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11" descr="picture placeholder">
            <a:extLst>
              <a:ext uri="{FF2B5EF4-FFF2-40B4-BE49-F238E27FC236}">
                <a16:creationId xmlns:a16="http://schemas.microsoft.com/office/drawing/2014/main" id="{6056702D-014D-8146-A1CF-42D52C1D1B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42912" y="1954306"/>
            <a:ext cx="2939694" cy="275485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D97174A-CD7A-C701-0CE9-02D5F895E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2917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Picture Placeholder 11" descr="picture placeholder">
            <a:extLst>
              <a:ext uri="{FF2B5EF4-FFF2-40B4-BE49-F238E27FC236}">
                <a16:creationId xmlns:a16="http://schemas.microsoft.com/office/drawing/2014/main" id="{1AE62733-AF33-D10E-D484-04859AC2A4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03793" y="1954306"/>
            <a:ext cx="2939694" cy="275485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99B6060F-8C38-5C36-BCF1-620E2F4AF9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3798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3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370" y="613839"/>
            <a:ext cx="4833725" cy="1713677"/>
          </a:xfrm>
        </p:spPr>
        <p:txBody>
          <a:bodyPr lIns="0" tIns="0" rIns="0" bIns="0" anchor="t"/>
          <a:lstStyle>
            <a:lvl1pPr algn="l">
              <a:lnSpc>
                <a:spcPct val="75000"/>
              </a:lnSpc>
              <a:defRPr sz="4800" b="0" i="0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4441" y="2187388"/>
            <a:ext cx="5863703" cy="4670613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BEAF734-7706-B3C3-A222-4374E6E42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3448" y="3156285"/>
            <a:ext cx="3733521" cy="3292500"/>
          </a:xfrm>
        </p:spPr>
        <p:txBody>
          <a:bodyPr lIns="0" tIns="0" rIns="0" bIns="0"/>
          <a:lstStyle>
            <a:lvl1pPr marL="0" indent="0" algn="l">
              <a:buClr>
                <a:schemeClr val="bg1"/>
              </a:buClr>
              <a:buFont typeface="Courier New" panose="02070309020205020404" pitchFamily="49" charset="0"/>
              <a:buNone/>
              <a:defRPr sz="4800" b="0" i="0" u="sng">
                <a:solidFill>
                  <a:schemeClr val="accent1"/>
                </a:solidFill>
                <a:latin typeface="+mj-lt"/>
                <a:cs typeface="Mangal" panose="02040503050203030202" pitchFamily="18" charset="0"/>
              </a:defRPr>
            </a:lvl1pPr>
            <a:lvl2pPr marL="4572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4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D748D9-6073-DA29-847A-6A6C39D6A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3" t="45170" r="17078" b="17468"/>
          <a:stretch/>
        </p:blipFill>
        <p:spPr>
          <a:xfrm rot="10800000">
            <a:off x="-2" y="0"/>
            <a:ext cx="6300593" cy="23047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</a:extLst>
          </p:cNvPr>
          <p:cNvGrpSpPr/>
          <p:nvPr userDrawn="1"/>
        </p:nvGrpSpPr>
        <p:grpSpPr>
          <a:xfrm>
            <a:off x="11613628" y="319274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C41695A2-5AD2-67EB-7D51-A56C0DCF1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925" y="1582977"/>
            <a:ext cx="3978939" cy="1946607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80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47038-27D1-FF6B-7831-F79C0B103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2" t="45170" r="19778" b="17468"/>
          <a:stretch/>
        </p:blipFill>
        <p:spPr>
          <a:xfrm>
            <a:off x="6096001" y="4549953"/>
            <a:ext cx="6096000" cy="23047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392963-F9C3-8CCC-D239-15D7A4074039}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02030E-DB17-B78E-57D1-2DE77370C0A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8C2D1A-F468-13E2-E0B2-A616C5D32D07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6D1E3C-605D-AD1A-9356-148E871C2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9512" y="2347118"/>
            <a:ext cx="5161563" cy="2304791"/>
          </a:xfrm>
        </p:spPr>
        <p:txBody>
          <a:bodyPr lIns="0" tIns="0" rIns="0" bIns="0" anchor="ctr"/>
          <a:lstStyle>
            <a:lvl1pPr marL="0" indent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8000" cap="all" spc="-15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cap="all" baseline="0">
                <a:solidFill>
                  <a:schemeClr val="bg1"/>
                </a:solidFill>
              </a:defRPr>
            </a:lvl2pPr>
            <a:lvl3pPr marL="914400" indent="0">
              <a:buNone/>
              <a:defRPr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7BC5E0-03EB-A193-1303-34484219ED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2614" y="5010341"/>
            <a:ext cx="9501187" cy="1139447"/>
          </a:xfr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0567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32" y="608075"/>
            <a:ext cx="10061455" cy="644653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0826" y="1481328"/>
            <a:ext cx="2939694" cy="32278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827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11" descr="picture placeholder">
            <a:extLst>
              <a:ext uri="{FF2B5EF4-FFF2-40B4-BE49-F238E27FC236}">
                <a16:creationId xmlns:a16="http://schemas.microsoft.com/office/drawing/2014/main" id="{BDEA8563-2200-B57E-810F-41DD854A67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90863" y="1481328"/>
            <a:ext cx="2939694" cy="32278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D97174A-CD7A-C701-0CE9-02D5F895E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0864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1" descr="picture placeholder">
            <a:extLst>
              <a:ext uri="{FF2B5EF4-FFF2-40B4-BE49-F238E27FC236}">
                <a16:creationId xmlns:a16="http://schemas.microsoft.com/office/drawing/2014/main" id="{630D9652-C4A0-E049-3F65-924827826F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8558" y="1481328"/>
            <a:ext cx="2939694" cy="32278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99B6060F-8C38-5C36-BCF1-620E2F4AF9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8559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3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icture,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2084" y="890015"/>
            <a:ext cx="3091684" cy="1938529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cap="all" spc="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0826" y="1"/>
            <a:ext cx="4785234" cy="6858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6834" y="3438143"/>
            <a:ext cx="3439598" cy="2631523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9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 descr="picture placeholder">
            <a:extLst>
              <a:ext uri="{FF2B5EF4-FFF2-40B4-BE49-F238E27FC236}">
                <a16:creationId xmlns:a16="http://schemas.microsoft.com/office/drawing/2014/main" id="{007489C8-C2F6-7874-81E6-FAF3CB72CD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82575" y="1634085"/>
            <a:ext cx="2941845" cy="319125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075" y="560048"/>
            <a:ext cx="4622471" cy="2384319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41ABB58-FB44-EE86-1061-E95F873917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9076" y="3089598"/>
            <a:ext cx="3577916" cy="49377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 cap="all" baseline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076" y="3631142"/>
            <a:ext cx="2721367" cy="2631523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8C33102-C0D9-31A0-A7A1-2BAC395320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5640" y="5285084"/>
            <a:ext cx="3095716" cy="939292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93024" y="1634086"/>
            <a:ext cx="2941845" cy="319125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5D171A2-DD04-FA64-A705-BE5D0C937E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6088" y="5285084"/>
            <a:ext cx="3095716" cy="939292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8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2049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D1BC8852-D44A-D95C-9A79-F92DD4EC2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2131" y="425139"/>
            <a:ext cx="3164770" cy="2403406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08E62040-BF32-845C-9224-98B69005FC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130" y="3075681"/>
            <a:ext cx="3164764" cy="1376398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11" descr="picture placeholder">
            <a:extLst>
              <a:ext uri="{FF2B5EF4-FFF2-40B4-BE49-F238E27FC236}">
                <a16:creationId xmlns:a16="http://schemas.microsoft.com/office/drawing/2014/main" id="{7D19173E-BF72-7982-B9A1-FE487C1188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42131" y="4721601"/>
            <a:ext cx="3522392" cy="21363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1" descr="picture placeholder">
            <a:extLst>
              <a:ext uri="{FF2B5EF4-FFF2-40B4-BE49-F238E27FC236}">
                <a16:creationId xmlns:a16="http://schemas.microsoft.com/office/drawing/2014/main" id="{D51C203A-3A92-6BC5-A236-DBB70B517E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1959" y="1"/>
            <a:ext cx="3925538" cy="2933008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 descr="picture placeholder">
            <a:extLst>
              <a:ext uri="{FF2B5EF4-FFF2-40B4-BE49-F238E27FC236}">
                <a16:creationId xmlns:a16="http://schemas.microsoft.com/office/drawing/2014/main" id="{BA8C2200-B8F4-7A2E-4F97-B31B53D38A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21959" y="3082045"/>
            <a:ext cx="2262279" cy="146506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1" descr="picture placeholder">
            <a:extLst>
              <a:ext uri="{FF2B5EF4-FFF2-40B4-BE49-F238E27FC236}">
                <a16:creationId xmlns:a16="http://schemas.microsoft.com/office/drawing/2014/main" id="{6290D66C-EBB5-C620-E71D-0FBB89C557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21959" y="4721601"/>
            <a:ext cx="2262279" cy="21363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1" descr="picture placeholder">
            <a:extLst>
              <a:ext uri="{FF2B5EF4-FFF2-40B4-BE49-F238E27FC236}">
                <a16:creationId xmlns:a16="http://schemas.microsoft.com/office/drawing/2014/main" id="{4AAF9077-F4CB-6EB4-F15E-CA235E89EB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96534" y="335197"/>
            <a:ext cx="2301704" cy="259781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1" descr="picture placeholder">
            <a:extLst>
              <a:ext uri="{FF2B5EF4-FFF2-40B4-BE49-F238E27FC236}">
                <a16:creationId xmlns:a16="http://schemas.microsoft.com/office/drawing/2014/main" id="{720F3E71-0F7F-4FA9-5236-34EDD2EEC7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7475" y="3082045"/>
            <a:ext cx="4854525" cy="297847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8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8004" y="890011"/>
            <a:ext cx="10963996" cy="517051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F0849-FB1F-B511-68E2-73CBF63D6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3196" y="649990"/>
            <a:ext cx="10126933" cy="425138"/>
          </a:xfrm>
        </p:spPr>
        <p:txBody>
          <a:bodyPr lIns="0" tIns="0" rIns="0" bIns="0" anchor="t"/>
          <a:lstStyle>
            <a:lvl1pPr algn="l">
              <a:lnSpc>
                <a:spcPct val="75000"/>
              </a:lnSpc>
              <a:defRPr sz="4800" b="0" i="0" spc="-15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27A013-657B-B1EA-05D7-FCFD2EA6E6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2406" y="5856042"/>
            <a:ext cx="10126918" cy="425138"/>
          </a:xfrm>
        </p:spPr>
        <p:txBody>
          <a:bodyPr lIns="0" tIns="0" rIns="0" bIns="0"/>
          <a:lstStyle>
            <a:lvl1pPr marL="0" indent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480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</a:defRPr>
            </a:lvl1pPr>
            <a:lvl2pPr marL="4572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2pPr>
            <a:lvl3pPr marL="9144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3pPr>
            <a:lvl4pPr marL="13716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4pPr>
            <a:lvl5pPr marL="18288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6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Picture,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2084" y="890015"/>
            <a:ext cx="3091684" cy="1938529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cap="all" spc="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0826" y="1"/>
            <a:ext cx="4785234" cy="6858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1F475-EF10-D813-0860-75BE8B40BF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6835" y="3429000"/>
            <a:ext cx="3439596" cy="434975"/>
          </a:xfrm>
        </p:spPr>
        <p:txBody>
          <a:bodyPr lIns="0" rIns="0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6834" y="4083247"/>
            <a:ext cx="3439598" cy="2040209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8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9581" y="2160494"/>
            <a:ext cx="6058564" cy="469750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6150" y="596200"/>
            <a:ext cx="4758948" cy="1938529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spc="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BEAF734-7706-B3C3-A222-4374E6E42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4041" y="900724"/>
            <a:ext cx="3439597" cy="2392155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5745" y="3292881"/>
            <a:ext cx="2967893" cy="2238343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7E41109A-8BEA-FEB0-7ED8-F6C1DB5D4B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4041" y="5703628"/>
            <a:ext cx="3523517" cy="355422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j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5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7865" y="2565736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DIGITAL TIME CAPSULE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00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all" baseline="0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24F4B-7E15-DA94-0B72-B30AB9BC4C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213" y="2276604"/>
            <a:ext cx="11513574" cy="2304791"/>
          </a:xfrm>
        </p:spPr>
        <p:txBody>
          <a:bodyPr/>
          <a:lstStyle/>
          <a:p>
            <a:r>
              <a:rPr lang="sk-SK" dirty="0"/>
              <a:t>Dotykové obrazovky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C9233-DE4C-C574-F235-B08205E3D8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52614" y="5010341"/>
            <a:ext cx="9501187" cy="1139447"/>
          </a:xfrm>
        </p:spPr>
        <p:txBody>
          <a:bodyPr/>
          <a:lstStyle/>
          <a:p>
            <a:r>
              <a:rPr lang="en-US" dirty="0"/>
              <a:t>VLADYSLAV KODASH 3.C</a:t>
            </a:r>
          </a:p>
        </p:txBody>
      </p:sp>
    </p:spTree>
    <p:extLst>
      <p:ext uri="{BB962C8B-B14F-4D97-AF65-F5344CB8AC3E}">
        <p14:creationId xmlns:p14="http://schemas.microsoft.com/office/powerpoint/2010/main" val="266339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3C698-9764-7C95-F8E0-99B86B848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C1B7D-1117-BCCD-6CFF-CB6AA620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91" y="353859"/>
            <a:ext cx="4414431" cy="1733089"/>
          </a:xfrm>
        </p:spPr>
        <p:txBody>
          <a:bodyPr/>
          <a:lstStyle/>
          <a:p>
            <a:pPr algn="ctr"/>
            <a:r>
              <a:rPr lang="sk-SK" sz="4000" dirty="0"/>
              <a:t>Parametre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6ECE03-A453-3A91-D21B-DAE7574DA0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6269" y="1956017"/>
            <a:ext cx="4650507" cy="4104162"/>
          </a:xfrm>
        </p:spPr>
        <p:txBody>
          <a:bodyPr/>
          <a:lstStyle/>
          <a:p>
            <a:r>
              <a:rPr lang="sk-SK" dirty="0"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Dotyková obrazovka</a:t>
            </a:r>
            <a:r>
              <a:rPr lang="en-US" dirty="0"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sk-SK" dirty="0">
                <a:latin typeface="Amasis MT Pro Black" panose="02040A04050005020304" pitchFamily="18" charset="0"/>
              </a:rPr>
              <a:t>je zobrazovacie zariadenie, ktoré dokáže rozpoznať dotyk prsta alebo </a:t>
            </a:r>
            <a:r>
              <a:rPr lang="sk-SK" dirty="0" err="1">
                <a:latin typeface="Amasis MT Pro Black" panose="02040A04050005020304" pitchFamily="18" charset="0"/>
              </a:rPr>
              <a:t>stylusu</a:t>
            </a:r>
            <a:r>
              <a:rPr lang="sk-SK" dirty="0">
                <a:latin typeface="Amasis MT Pro Black" panose="02040A04050005020304" pitchFamily="18" charset="0"/>
              </a:rPr>
              <a:t> a umožňuje ovládať zariadenie priamo dotykom.</a:t>
            </a:r>
          </a:p>
          <a:p>
            <a:endParaRPr lang="en-US" dirty="0">
              <a:latin typeface="Amasis MT Pro Black" panose="02040A04050005020304" pitchFamily="18" charset="0"/>
            </a:endParaRPr>
          </a:p>
          <a:p>
            <a:r>
              <a:rPr lang="sk-SK" dirty="0">
                <a:latin typeface="Amasis MT Pro Black" panose="02040A04050005020304" pitchFamily="18" charset="0"/>
              </a:rPr>
              <a:t>Dotykové obrazovky sa líšia podľa viacerých </a:t>
            </a:r>
            <a:r>
              <a:rPr lang="sk-SK" u="sng" dirty="0">
                <a:latin typeface="Amasis MT Pro Black" panose="02040A04050005020304" pitchFamily="18" charset="0"/>
              </a:rPr>
              <a:t>parametrov</a:t>
            </a:r>
            <a:r>
              <a:rPr lang="sk-SK" dirty="0">
                <a:latin typeface="Amasis MT Pro Black" panose="02040A040500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masis MT Pro Black" panose="02040A04050005020304" pitchFamily="18" charset="0"/>
              </a:rPr>
              <a:t> </a:t>
            </a:r>
            <a:r>
              <a:rPr lang="sk-SK" b="1" dirty="0">
                <a:solidFill>
                  <a:srgbClr val="00B0F0"/>
                </a:solidFill>
                <a:latin typeface="Amasis MT Pro Black" panose="02040A04050005020304" pitchFamily="18" charset="0"/>
              </a:rPr>
              <a:t>Veľkosť</a:t>
            </a:r>
            <a:r>
              <a:rPr lang="sk-SK" b="1" dirty="0">
                <a:latin typeface="Amasis MT Pro Black" panose="02040A04050005020304" pitchFamily="18" charset="0"/>
              </a:rPr>
              <a:t>:</a:t>
            </a:r>
            <a:r>
              <a:rPr lang="sk-SK" dirty="0">
                <a:latin typeface="Amasis MT Pro Black" panose="02040A04050005020304" pitchFamily="18" charset="0"/>
              </a:rPr>
              <a:t> od 2" po viac než 100".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92D050"/>
                </a:solidFill>
                <a:latin typeface="Amasis MT Pro Black" panose="02040A04050005020304" pitchFamily="18" charset="0"/>
              </a:rPr>
              <a:t>Rozlíšenie</a:t>
            </a:r>
            <a:r>
              <a:rPr lang="sk-SK" b="1" dirty="0">
                <a:latin typeface="Amasis MT Pro Black" panose="02040A04050005020304" pitchFamily="18" charset="0"/>
              </a:rPr>
              <a:t>:</a:t>
            </a:r>
            <a:r>
              <a:rPr lang="sk-SK" dirty="0">
                <a:latin typeface="Amasis MT Pro Black" panose="02040A04050005020304" pitchFamily="18" charset="0"/>
              </a:rPr>
              <a:t> HD, </a:t>
            </a:r>
            <a:r>
              <a:rPr lang="sk-SK" dirty="0" err="1">
                <a:latin typeface="Amasis MT Pro Black" panose="02040A04050005020304" pitchFamily="18" charset="0"/>
              </a:rPr>
              <a:t>Full</a:t>
            </a:r>
            <a:r>
              <a:rPr lang="sk-SK" dirty="0">
                <a:latin typeface="Amasis MT Pro Black" panose="02040A04050005020304" pitchFamily="18" charset="0"/>
              </a:rPr>
              <a:t> HD, 4K až 8K.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FFFF00"/>
                </a:solidFill>
                <a:latin typeface="Amasis MT Pro Black" panose="02040A04050005020304" pitchFamily="18" charset="0"/>
              </a:rPr>
              <a:t>Citlivosť a odozva</a:t>
            </a:r>
            <a:r>
              <a:rPr lang="sk-SK" b="1" dirty="0">
                <a:latin typeface="Amasis MT Pro Black" panose="02040A04050005020304" pitchFamily="18" charset="0"/>
              </a:rPr>
              <a:t>:</a:t>
            </a:r>
            <a:r>
              <a:rPr lang="sk-SK" dirty="0">
                <a:latin typeface="Amasis MT Pro Black" panose="02040A04050005020304" pitchFamily="18" charset="0"/>
              </a:rPr>
              <a:t> 1–20 ms, podpora </a:t>
            </a:r>
            <a:r>
              <a:rPr lang="sk-SK" dirty="0" err="1">
                <a:latin typeface="Amasis MT Pro Black" panose="02040A04050005020304" pitchFamily="18" charset="0"/>
              </a:rPr>
              <a:t>multitouch</a:t>
            </a:r>
            <a:r>
              <a:rPr lang="sk-SK" dirty="0">
                <a:latin typeface="Amasis MT Pro Black" panose="02040A040500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Životnosť</a:t>
            </a:r>
            <a:r>
              <a:rPr lang="sk-SK" b="1" dirty="0">
                <a:latin typeface="Amasis MT Pro Black" panose="02040A04050005020304" pitchFamily="18" charset="0"/>
              </a:rPr>
              <a:t>:</a:t>
            </a:r>
            <a:r>
              <a:rPr lang="sk-SK" dirty="0">
                <a:latin typeface="Amasis MT Pro Black" panose="02040A04050005020304" pitchFamily="18" charset="0"/>
              </a:rPr>
              <a:t> až desiatky miliónov dotykov.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CC00FF"/>
                </a:solidFill>
                <a:latin typeface="Amasis MT Pro Black" panose="02040A04050005020304" pitchFamily="18" charset="0"/>
              </a:rPr>
              <a:t>Odolnosť</a:t>
            </a:r>
            <a:r>
              <a:rPr lang="sk-SK" b="1" dirty="0">
                <a:latin typeface="Amasis MT Pro Black" panose="02040A04050005020304" pitchFamily="18" charset="0"/>
              </a:rPr>
              <a:t>:</a:t>
            </a:r>
            <a:r>
              <a:rPr lang="sk-SK" dirty="0">
                <a:latin typeface="Amasis MT Pro Black" panose="02040A04050005020304" pitchFamily="18" charset="0"/>
              </a:rPr>
              <a:t> prach, voda, poškriabanie.</a:t>
            </a:r>
            <a:br>
              <a:rPr lang="sk-SK" dirty="0">
                <a:latin typeface="Amasis MT Pro Black" panose="02040A04050005020304" pitchFamily="18" charset="0"/>
              </a:rPr>
            </a:br>
            <a:endParaRPr lang="sk-SK" dirty="0">
              <a:latin typeface="Amasis MT Pro Black" panose="02040A04050005020304" pitchFamily="18" charset="0"/>
            </a:endParaRPr>
          </a:p>
        </p:txBody>
      </p:sp>
      <p:pic>
        <p:nvPicPr>
          <p:cNvPr id="2052" name="Picture 4" descr="Multimediální Dotykový Samoobslužný Displej Stojan 15,6 &quot; + 29&quot; LCD  Obrazovka Zobrazovací Reklamní Plocha Totem Kiosek - FOTOVĚCI">
            <a:extLst>
              <a:ext uri="{FF2B5EF4-FFF2-40B4-BE49-F238E27FC236}">
                <a16:creationId xmlns:a16="http://schemas.microsoft.com/office/drawing/2014/main" id="{65F75054-C91F-426A-4093-D60E28B9B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8" r="33583" b="2671"/>
          <a:stretch>
            <a:fillRect/>
          </a:stretch>
        </p:blipFill>
        <p:spPr bwMode="auto">
          <a:xfrm>
            <a:off x="9652000" y="908105"/>
            <a:ext cx="2199667" cy="4801815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tyková obrazovka je nebezpečnější než konopí či alkohol za volantem -  iDNES.cz">
            <a:extLst>
              <a:ext uri="{FF2B5EF4-FFF2-40B4-BE49-F238E27FC236}">
                <a16:creationId xmlns:a16="http://schemas.microsoft.com/office/drawing/2014/main" id="{337693B8-F786-6E99-1551-5CC7E7D2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99" y="908105"/>
            <a:ext cx="4079950" cy="271828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martphone Dotyková Obrazovka - Fotografia zdarma na Pixabay">
            <a:extLst>
              <a:ext uri="{FF2B5EF4-FFF2-40B4-BE49-F238E27FC236}">
                <a16:creationId xmlns:a16="http://schemas.microsoft.com/office/drawing/2014/main" id="{57EC0D5B-FAC6-6697-F464-37BC559A1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4" b="8827"/>
          <a:stretch>
            <a:fillRect/>
          </a:stretch>
        </p:blipFill>
        <p:spPr bwMode="auto">
          <a:xfrm>
            <a:off x="5468299" y="3699173"/>
            <a:ext cx="4079950" cy="201074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02F29-1738-49ED-C170-5F1CEAD67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221C5A-61DF-98DC-668F-381A37D6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91" y="353859"/>
            <a:ext cx="4414431" cy="1733089"/>
          </a:xfrm>
        </p:spPr>
        <p:txBody>
          <a:bodyPr/>
          <a:lstStyle/>
          <a:p>
            <a:pPr algn="ctr"/>
            <a:r>
              <a:rPr lang="en-US" sz="4000" dirty="0" err="1"/>
              <a:t>rozdelenie</a:t>
            </a:r>
            <a:endParaRPr lang="sk-SK" sz="4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7B42D4-B0DA-83C8-7F9B-77B8B5829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6269" y="1956017"/>
            <a:ext cx="4650507" cy="4104162"/>
          </a:xfrm>
        </p:spPr>
        <p:txBody>
          <a:bodyPr/>
          <a:lstStyle/>
          <a:p>
            <a:pPr lvl="1"/>
            <a:r>
              <a:rPr lang="en-US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  A</a:t>
            </a:r>
            <a:r>
              <a:rPr lang="en-US" sz="16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) </a:t>
            </a:r>
            <a:r>
              <a:rPr lang="sk-SK" sz="1600" b="1" dirty="0">
                <a:latin typeface="Amasis MT Pro Black" panose="02040A04050005020304" pitchFamily="18" charset="0"/>
              </a:rPr>
              <a:t>Podľa počtu bodov dotyku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masis MT Pro Black" panose="02040A04050005020304" pitchFamily="18" charset="0"/>
              </a:rPr>
              <a:t>Jednodotykové</a:t>
            </a:r>
            <a:r>
              <a:rPr lang="sk-SK" sz="1200" b="1" dirty="0">
                <a:latin typeface="Amasis MT Pro Black" panose="02040A04050005020304" pitchFamily="18" charset="0"/>
              </a:rPr>
              <a:t>:</a:t>
            </a:r>
            <a:r>
              <a:rPr lang="sk-SK" sz="1200" dirty="0">
                <a:latin typeface="Amasis MT Pro Black" panose="02040A04050005020304" pitchFamily="18" charset="0"/>
              </a:rPr>
              <a:t> reagujú iba na jeden bod dotyku.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dirty="0" err="1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</a:rPr>
              <a:t>Viacd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</a:rPr>
              <a:t>O</a:t>
            </a:r>
            <a:r>
              <a:rPr lang="sk-SK" sz="1200" b="1" dirty="0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</a:rPr>
              <a:t>t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</a:rPr>
              <a:t>YK</a:t>
            </a:r>
            <a:r>
              <a:rPr lang="sk-SK" sz="1200" b="1" dirty="0" err="1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</a:rPr>
              <a:t>ové</a:t>
            </a:r>
            <a:r>
              <a:rPr lang="sk-SK" sz="1200" b="1" dirty="0">
                <a:latin typeface="Amasis MT Pro Black" panose="02040A04050005020304" pitchFamily="18" charset="0"/>
              </a:rPr>
              <a:t> (</a:t>
            </a:r>
            <a:r>
              <a:rPr lang="sk-SK" sz="1200" b="1" dirty="0" err="1">
                <a:latin typeface="Amasis MT Pro Black" panose="02040A04050005020304" pitchFamily="18" charset="0"/>
              </a:rPr>
              <a:t>multitouch</a:t>
            </a:r>
            <a:r>
              <a:rPr lang="sk-SK" sz="1200" b="1" dirty="0">
                <a:latin typeface="Amasis MT Pro Black" panose="02040A04050005020304" pitchFamily="18" charset="0"/>
              </a:rPr>
              <a:t>):</a:t>
            </a:r>
            <a:r>
              <a:rPr lang="sk-SK" sz="1200" dirty="0">
                <a:latin typeface="Amasis MT Pro Black" panose="02040A04050005020304" pitchFamily="18" charset="0"/>
              </a:rPr>
              <a:t> umožňujú ovládanie viacerými prstami súčasne.</a:t>
            </a:r>
            <a:endParaRPr lang="en-US" sz="1200" dirty="0">
              <a:latin typeface="Amasis MT Pro Black" panose="02040A040500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sz="1200" dirty="0">
              <a:latin typeface="Amasis MT Pro Black" panose="02040A040500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B)</a:t>
            </a:r>
            <a:r>
              <a:rPr lang="sk-SK" sz="16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 </a:t>
            </a:r>
            <a:r>
              <a:rPr lang="sk-SK" sz="1600" b="1" dirty="0">
                <a:latin typeface="Amasis MT Pro Black" panose="02040A04050005020304" pitchFamily="18" charset="0"/>
              </a:rPr>
              <a:t>Podľa technológie </a:t>
            </a:r>
            <a:endParaRPr lang="en-US" sz="1600" b="1" dirty="0">
              <a:latin typeface="Amasis MT Pro Black" panose="02040A040500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dirty="0" err="1">
                <a:solidFill>
                  <a:srgbClr val="92D050"/>
                </a:solidFill>
                <a:latin typeface="Amasis MT Pro Black" panose="02040A04050005020304" pitchFamily="18" charset="0"/>
              </a:rPr>
              <a:t>Rezistívne</a:t>
            </a:r>
            <a:r>
              <a:rPr lang="sk-SK" sz="1200" b="1" dirty="0">
                <a:latin typeface="Amasis MT Pro Black" panose="02040A04050005020304" pitchFamily="18" charset="0"/>
              </a:rPr>
              <a:t>:</a:t>
            </a:r>
            <a:r>
              <a:rPr lang="sk-SK" sz="1200" dirty="0">
                <a:latin typeface="Amasis MT Pro Black" panose="02040A04050005020304" pitchFamily="18" charset="0"/>
              </a:rPr>
              <a:t> lacné, reagujú na tlak.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dirty="0">
                <a:solidFill>
                  <a:srgbClr val="00B0F0"/>
                </a:solidFill>
                <a:latin typeface="Amasis MT Pro Black" panose="02040A04050005020304" pitchFamily="18" charset="0"/>
              </a:rPr>
              <a:t>Kapacitné</a:t>
            </a:r>
            <a:r>
              <a:rPr lang="sk-SK" sz="1200" b="1" dirty="0">
                <a:latin typeface="Amasis MT Pro Black" panose="02040A04050005020304" pitchFamily="18" charset="0"/>
              </a:rPr>
              <a:t>:</a:t>
            </a:r>
            <a:r>
              <a:rPr lang="sk-SK" sz="1200" dirty="0">
                <a:latin typeface="Amasis MT Pro Black" panose="02040A04050005020304" pitchFamily="18" charset="0"/>
              </a:rPr>
              <a:t> presné, </a:t>
            </a:r>
            <a:r>
              <a:rPr lang="sk-SK" sz="1200" dirty="0" err="1">
                <a:latin typeface="Amasis MT Pro Black" panose="02040A04050005020304" pitchFamily="18" charset="0"/>
              </a:rPr>
              <a:t>multitouch</a:t>
            </a:r>
            <a:r>
              <a:rPr lang="sk-SK" sz="1200" dirty="0">
                <a:latin typeface="Amasis MT Pro Black" panose="02040A040500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dirty="0">
                <a:solidFill>
                  <a:srgbClr val="FFFF00"/>
                </a:solidFill>
                <a:latin typeface="Amasis MT Pro Black" panose="02040A04050005020304" pitchFamily="18" charset="0"/>
              </a:rPr>
              <a:t>Infračervené / optické</a:t>
            </a:r>
            <a:r>
              <a:rPr lang="sk-SK" sz="1200" b="1" dirty="0">
                <a:latin typeface="Amasis MT Pro Black" panose="02040A04050005020304" pitchFamily="18" charset="0"/>
              </a:rPr>
              <a:t>:</a:t>
            </a:r>
            <a:r>
              <a:rPr lang="sk-SK" sz="1200" dirty="0">
                <a:latin typeface="Amasis MT Pro Black" panose="02040A04050005020304" pitchFamily="18" charset="0"/>
              </a:rPr>
              <a:t> používajú lúče alebo senzory.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dirty="0">
                <a:solidFill>
                  <a:srgbClr val="CC00FF"/>
                </a:solidFill>
                <a:latin typeface="Amasis MT Pro Black" panose="02040A04050005020304" pitchFamily="18" charset="0"/>
              </a:rPr>
              <a:t>SAW (akustické)</a:t>
            </a:r>
            <a:r>
              <a:rPr lang="sk-SK" sz="1200" b="1" dirty="0">
                <a:latin typeface="Amasis MT Pro Black" panose="02040A04050005020304" pitchFamily="18" charset="0"/>
              </a:rPr>
              <a:t>:</a:t>
            </a:r>
            <a:r>
              <a:rPr lang="sk-SK" sz="1200" dirty="0">
                <a:latin typeface="Amasis MT Pro Black" panose="02040A04050005020304" pitchFamily="18" charset="0"/>
              </a:rPr>
              <a:t> využívajú ultrazvuk.</a:t>
            </a:r>
          </a:p>
          <a:p>
            <a:pPr marL="228600" indent="-228600">
              <a:buFont typeface="+mj-lt"/>
              <a:buAutoNum type="alphaUcPeriod"/>
            </a:pPr>
            <a:endParaRPr lang="sk-SK" sz="1200" dirty="0">
              <a:latin typeface="Amasis MT Pro Black" panose="02040A04050005020304" pitchFamily="18" charset="0"/>
            </a:endParaRPr>
          </a:p>
        </p:txBody>
      </p:sp>
      <p:pic>
        <p:nvPicPr>
          <p:cNvPr id="4098" name="Picture 2" descr="Dotykové monitory - čo potrebujete vedieť o technológiách, ktoré používajú?  - iiyama-eshop.sk">
            <a:extLst>
              <a:ext uri="{FF2B5EF4-FFF2-40B4-BE49-F238E27FC236}">
                <a16:creationId xmlns:a16="http://schemas.microsoft.com/office/drawing/2014/main" id="{50A70151-3A72-DC57-9F84-020533C72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7507" r="-218" b="4035"/>
          <a:stretch>
            <a:fillRect/>
          </a:stretch>
        </p:blipFill>
        <p:spPr bwMode="auto">
          <a:xfrm>
            <a:off x="6019362" y="3079769"/>
            <a:ext cx="5513389" cy="2980410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tykové monitory - kdo může využít jejich potenciál? - iiyama-eshop.cz">
            <a:extLst>
              <a:ext uri="{FF2B5EF4-FFF2-40B4-BE49-F238E27FC236}">
                <a16:creationId xmlns:a16="http://schemas.microsoft.com/office/drawing/2014/main" id="{1C6B8A7D-5FA7-1487-03EE-72E707BB3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7"/>
          <a:stretch>
            <a:fillRect/>
          </a:stretch>
        </p:blipFill>
        <p:spPr bwMode="auto">
          <a:xfrm>
            <a:off x="6019362" y="921659"/>
            <a:ext cx="2170944" cy="2068716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krany dotykowe - wstęp">
            <a:extLst>
              <a:ext uri="{FF2B5EF4-FFF2-40B4-BE49-F238E27FC236}">
                <a16:creationId xmlns:a16="http://schemas.microsoft.com/office/drawing/2014/main" id="{24AE13E2-1983-94F8-DB36-86DD9E293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8845" r="1836" b="12231"/>
          <a:stretch>
            <a:fillRect/>
          </a:stretch>
        </p:blipFill>
        <p:spPr bwMode="auto">
          <a:xfrm>
            <a:off x="8308381" y="921659"/>
            <a:ext cx="3224370" cy="2068716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2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F5224-180D-DB0A-93AC-DE04834F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69" y="456194"/>
            <a:ext cx="4650507" cy="1733089"/>
          </a:xfrm>
        </p:spPr>
        <p:txBody>
          <a:bodyPr/>
          <a:lstStyle/>
          <a:p>
            <a:pPr algn="ctr"/>
            <a:r>
              <a:rPr lang="sk-SK" sz="4000" dirty="0"/>
              <a:t>Princíp činnosti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A16C71-52C6-9539-E1AC-23BD795751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6269" y="2021334"/>
            <a:ext cx="4650507" cy="4104162"/>
          </a:xfrm>
        </p:spPr>
        <p:txBody>
          <a:bodyPr/>
          <a:lstStyle/>
          <a:p>
            <a:r>
              <a:rPr lang="sk-SK" sz="1200" dirty="0">
                <a:latin typeface="Amasis MT Pro Black" panose="02040A04050005020304" pitchFamily="18" charset="0"/>
              </a:rPr>
              <a:t>Každý typ obrazovky funguje trochu inak:</a:t>
            </a:r>
          </a:p>
          <a:p>
            <a:r>
              <a:rPr lang="sk-SK" sz="1200" b="1" dirty="0" err="1">
                <a:solidFill>
                  <a:srgbClr val="33CC33"/>
                </a:solidFill>
                <a:latin typeface="Amasis MT Pro Black" panose="02040A04050005020304" pitchFamily="18" charset="0"/>
              </a:rPr>
              <a:t>Rezistívna</a:t>
            </a:r>
            <a:r>
              <a:rPr lang="sk-SK" sz="1200" b="1" dirty="0">
                <a:latin typeface="Amasis MT Pro Black" panose="02040A04050005020304" pitchFamily="18" charset="0"/>
              </a:rPr>
              <a:t>:</a:t>
            </a:r>
            <a:r>
              <a:rPr lang="sk-SK" sz="1200" dirty="0">
                <a:latin typeface="Amasis MT Pro Black" panose="02040A04050005020304" pitchFamily="18" charset="0"/>
              </a:rPr>
              <a:t> dotyk spojí dve vodivé vrstvy, čo spôsobí zmenu odporu a zariadenie určí polohu dotyku.</a:t>
            </a:r>
          </a:p>
          <a:p>
            <a:r>
              <a:rPr lang="sk-SK" sz="1200" b="1" dirty="0">
                <a:solidFill>
                  <a:srgbClr val="00B0F0"/>
                </a:solidFill>
                <a:latin typeface="Amasis MT Pro Black" panose="02040A04050005020304" pitchFamily="18" charset="0"/>
              </a:rPr>
              <a:t>Kapacitná</a:t>
            </a:r>
            <a:r>
              <a:rPr lang="sk-SK" sz="1200" b="1" dirty="0">
                <a:latin typeface="Amasis MT Pro Black" panose="02040A04050005020304" pitchFamily="18" charset="0"/>
              </a:rPr>
              <a:t>:</a:t>
            </a:r>
            <a:r>
              <a:rPr lang="sk-SK" sz="1200" dirty="0">
                <a:latin typeface="Amasis MT Pro Black" panose="02040A04050005020304" pitchFamily="18" charset="0"/>
              </a:rPr>
              <a:t> prst pôsobí ako vodič a mení elektrické pole mriežky, procesor vypočíta súradnice.</a:t>
            </a:r>
          </a:p>
          <a:p>
            <a:r>
              <a:rPr lang="sk-SK" sz="1200" b="1" dirty="0">
                <a:solidFill>
                  <a:srgbClr val="FFFF00"/>
                </a:solidFill>
                <a:latin typeface="Amasis MT Pro Black" panose="02040A04050005020304" pitchFamily="18" charset="0"/>
              </a:rPr>
              <a:t>Infračervená</a:t>
            </a:r>
            <a:r>
              <a:rPr lang="sk-SK" sz="1200" b="1" dirty="0">
                <a:latin typeface="Amasis MT Pro Black" panose="02040A04050005020304" pitchFamily="18" charset="0"/>
              </a:rPr>
              <a:t> </a:t>
            </a:r>
            <a:r>
              <a:rPr lang="sk-SK" sz="1200" b="1" dirty="0">
                <a:solidFill>
                  <a:srgbClr val="FFFF00"/>
                </a:solidFill>
                <a:latin typeface="Amasis MT Pro Black" panose="02040A04050005020304" pitchFamily="18" charset="0"/>
              </a:rPr>
              <a:t>/ optická</a:t>
            </a:r>
            <a:r>
              <a:rPr lang="sk-SK" sz="1200" b="1" dirty="0">
                <a:latin typeface="Amasis MT Pro Black" panose="02040A04050005020304" pitchFamily="18" charset="0"/>
              </a:rPr>
              <a:t>:</a:t>
            </a:r>
            <a:r>
              <a:rPr lang="sk-SK" sz="1200" dirty="0">
                <a:latin typeface="Amasis MT Pro Black" panose="02040A04050005020304" pitchFamily="18" charset="0"/>
              </a:rPr>
              <a:t> dotyk preruší infračervené</a:t>
            </a:r>
            <a:r>
              <a:rPr lang="en-US" sz="1200" dirty="0"/>
              <a:t> </a:t>
            </a:r>
            <a:r>
              <a:rPr lang="sk-SK" sz="1200" dirty="0">
                <a:latin typeface="Amasis MT Pro Black" panose="02040A04050005020304" pitchFamily="18" charset="0"/>
              </a:rPr>
              <a:t>lúče alebo senzorové kamery, ktoré určia polohu dotyku.</a:t>
            </a:r>
          </a:p>
          <a:p>
            <a:r>
              <a:rPr lang="sk-SK" sz="1200" b="1" dirty="0">
                <a:solidFill>
                  <a:srgbClr val="FF9933"/>
                </a:solidFill>
                <a:latin typeface="Amasis MT Pro Black" panose="02040A04050005020304" pitchFamily="18" charset="0"/>
              </a:rPr>
              <a:t>SAW (akustická)</a:t>
            </a:r>
            <a:r>
              <a:rPr lang="en-US" sz="1200" b="1" dirty="0">
                <a:solidFill>
                  <a:srgbClr val="FF9933"/>
                </a:solidFill>
                <a:latin typeface="Amasis MT Pro Black" panose="02040A04050005020304" pitchFamily="18" charset="0"/>
              </a:rPr>
              <a:t> </a:t>
            </a:r>
            <a:r>
              <a:rPr lang="sk-SK" sz="1200" b="1" dirty="0">
                <a:latin typeface="Amasis MT Pro Black" panose="02040A04050005020304" pitchFamily="18" charset="0"/>
              </a:rPr>
              <a:t>:</a:t>
            </a:r>
            <a:r>
              <a:rPr lang="sk-SK" sz="1200" dirty="0">
                <a:latin typeface="Amasis MT Pro Black" panose="02040A04050005020304" pitchFamily="18" charset="0"/>
              </a:rPr>
              <a:t> dotyk naruší ultrazvukovú vlnu na povrchu skla a podľa zmeny signálu sa zistí poloha dotyku.</a:t>
            </a:r>
          </a:p>
          <a:p>
            <a:endParaRPr lang="sk-SK" sz="1200" dirty="0">
              <a:latin typeface="Amasis MT Pro Black" panose="02040A04050005020304" pitchFamily="18" charset="0"/>
            </a:endParaRPr>
          </a:p>
        </p:txBody>
      </p:sp>
      <p:pic>
        <p:nvPicPr>
          <p:cNvPr id="1026" name="Picture 2" descr="Obrázok blogu">
            <a:extLst>
              <a:ext uri="{FF2B5EF4-FFF2-40B4-BE49-F238E27FC236}">
                <a16:creationId xmlns:a16="http://schemas.microsoft.com/office/drawing/2014/main" id="{65B1DA30-F8F9-351E-7992-DDC48CE40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74" y="976096"/>
            <a:ext cx="5604835" cy="2221110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&quot; AHD IPS dotyková obrazovka s nahrávaním a 4K H.265 + 1x AHD kamera | TV  SAT Multimédiá">
            <a:extLst>
              <a:ext uri="{FF2B5EF4-FFF2-40B4-BE49-F238E27FC236}">
                <a16:creationId xmlns:a16="http://schemas.microsoft.com/office/drawing/2014/main" id="{647561FA-728D-E469-5A78-BDEF78724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305" y="3267996"/>
            <a:ext cx="3378903" cy="2534177"/>
          </a:xfrm>
          <a:prstGeom prst="rect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30" name="Picture 6" descr="Dotyková obrazovka – Wikipédia">
            <a:extLst>
              <a:ext uri="{FF2B5EF4-FFF2-40B4-BE49-F238E27FC236}">
                <a16:creationId xmlns:a16="http://schemas.microsoft.com/office/drawing/2014/main" id="{D751B41C-3303-B710-11C5-39ED7F213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7" r="5349"/>
          <a:stretch>
            <a:fillRect/>
          </a:stretch>
        </p:blipFill>
        <p:spPr bwMode="auto">
          <a:xfrm>
            <a:off x="9751658" y="3267996"/>
            <a:ext cx="2146041" cy="2534177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9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20B44-8721-2926-0DD5-7AE95EC88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92FD8-C103-CF02-C8E2-E233F511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91" y="353859"/>
            <a:ext cx="4414431" cy="1733089"/>
          </a:xfrm>
        </p:spPr>
        <p:txBody>
          <a:bodyPr/>
          <a:lstStyle/>
          <a:p>
            <a:pPr algn="ctr"/>
            <a:r>
              <a:rPr lang="en-US" sz="4000" dirty="0"/>
              <a:t>PORTY</a:t>
            </a:r>
            <a:endParaRPr lang="sk-SK" sz="4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742E6C-3CD6-AD80-FA2F-71059C0C5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6269" y="1956017"/>
            <a:ext cx="4650507" cy="4104162"/>
          </a:xfrm>
        </p:spPr>
        <p:txBody>
          <a:bodyPr/>
          <a:lstStyle/>
          <a:p>
            <a:r>
              <a:rPr lang="sk-SK" dirty="0">
                <a:latin typeface="Amasis MT Pro Black" panose="02040A04050005020304" pitchFamily="18" charset="0"/>
              </a:rPr>
              <a:t>Dotykové obrazovky sa pripájajú k zariadeniam rôznymi spôsobmi: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USB</a:t>
            </a:r>
            <a:r>
              <a:rPr lang="sk-SK" b="1" dirty="0">
                <a:latin typeface="Amasis MT Pro Black" panose="02040A04050005020304" pitchFamily="18" charset="0"/>
              </a:rPr>
              <a:t>:</a:t>
            </a:r>
            <a:r>
              <a:rPr lang="sk-SK" dirty="0">
                <a:latin typeface="Amasis MT Pro Black" panose="02040A04050005020304" pitchFamily="18" charset="0"/>
              </a:rPr>
              <a:t> najčastejšie na prenos dotykových dát do počítača alebo tabletu.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3CC33"/>
                </a:solidFill>
                <a:latin typeface="Amasis MT Pro Black" panose="02040A04050005020304" pitchFamily="18" charset="0"/>
              </a:rPr>
              <a:t>HDMI / </a:t>
            </a:r>
            <a:r>
              <a:rPr lang="sk-SK" b="1" dirty="0" err="1">
                <a:solidFill>
                  <a:srgbClr val="33CC33"/>
                </a:solidFill>
                <a:latin typeface="Amasis MT Pro Black" panose="02040A04050005020304" pitchFamily="18" charset="0"/>
              </a:rPr>
              <a:t>DisplayPort</a:t>
            </a:r>
            <a:r>
              <a:rPr lang="sk-SK" b="1" dirty="0">
                <a:latin typeface="Amasis MT Pro Black" panose="02040A04050005020304" pitchFamily="18" charset="0"/>
              </a:rPr>
              <a:t>:</a:t>
            </a:r>
            <a:r>
              <a:rPr lang="sk-SK" dirty="0">
                <a:latin typeface="Amasis MT Pro Black" panose="02040A04050005020304" pitchFamily="18" charset="0"/>
              </a:rPr>
              <a:t> prenáša obraz z počítača do displeja.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FFFF00"/>
                </a:solidFill>
                <a:latin typeface="Amasis MT Pro Black" panose="02040A04050005020304" pitchFamily="18" charset="0"/>
              </a:rPr>
              <a:t>I²C / SPI</a:t>
            </a:r>
            <a:r>
              <a:rPr lang="sk-SK" b="1" dirty="0">
                <a:latin typeface="Amasis MT Pro Black" panose="02040A04050005020304" pitchFamily="18" charset="0"/>
              </a:rPr>
              <a:t>:</a:t>
            </a:r>
            <a:r>
              <a:rPr lang="sk-SK" dirty="0">
                <a:latin typeface="Amasis MT Pro Black" panose="02040A04050005020304" pitchFamily="18" charset="0"/>
              </a:rPr>
              <a:t> vnútorné pripojenie v mobiloch a tabletoch, umožňuje rýchlu komunikáciu.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FFC000"/>
                </a:solidFill>
                <a:latin typeface="Amasis MT Pro Black" panose="02040A04050005020304" pitchFamily="18" charset="0"/>
              </a:rPr>
              <a:t>RS232</a:t>
            </a:r>
            <a:r>
              <a:rPr lang="sk-SK" b="1" dirty="0">
                <a:latin typeface="Amasis MT Pro Black" panose="02040A04050005020304" pitchFamily="18" charset="0"/>
              </a:rPr>
              <a:t>:</a:t>
            </a:r>
            <a:r>
              <a:rPr lang="sk-SK" dirty="0">
                <a:latin typeface="Amasis MT Pro Black" panose="02040A04050005020304" pitchFamily="18" charset="0"/>
              </a:rPr>
              <a:t> používa sa v starších priemyselných zariadeniach.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00B0F0"/>
                </a:solidFill>
                <a:latin typeface="Amasis MT Pro Black" panose="02040A04050005020304" pitchFamily="18" charset="0"/>
              </a:rPr>
              <a:t>Bluetooth / Wi-Fi</a:t>
            </a:r>
            <a:r>
              <a:rPr lang="sk-SK" b="1" dirty="0">
                <a:latin typeface="Amasis MT Pro Black" panose="02040A04050005020304" pitchFamily="18" charset="0"/>
              </a:rPr>
              <a:t>:</a:t>
            </a:r>
            <a:r>
              <a:rPr lang="sk-SK" dirty="0">
                <a:latin typeface="Amasis MT Pro Black" panose="02040A04050005020304" pitchFamily="18" charset="0"/>
              </a:rPr>
              <a:t> bezdrôtové pripojenie pre interaktívne panely a moderné zariadenia.</a:t>
            </a:r>
          </a:p>
          <a:p>
            <a:endParaRPr lang="sk-SK" dirty="0">
              <a:latin typeface="Amasis MT Pro Black" panose="02040A04050005020304" pitchFamily="18" charset="0"/>
            </a:endParaRPr>
          </a:p>
        </p:txBody>
      </p:sp>
      <p:pic>
        <p:nvPicPr>
          <p:cNvPr id="3074" name="Picture 2" descr="Why Are There Different Types of USB Cables?">
            <a:extLst>
              <a:ext uri="{FF2B5EF4-FFF2-40B4-BE49-F238E27FC236}">
                <a16:creationId xmlns:a16="http://schemas.microsoft.com/office/drawing/2014/main" id="{7C066A34-CAB0-1815-EF30-0C3C8D3D3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188877"/>
            <a:ext cx="2164551" cy="2164551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C Ports Explained: Get to Know the Back of Your Computer | Digital Trends">
            <a:extLst>
              <a:ext uri="{FF2B5EF4-FFF2-40B4-BE49-F238E27FC236}">
                <a16:creationId xmlns:a16="http://schemas.microsoft.com/office/drawing/2014/main" id="{5E85879E-2C39-A8B5-06DD-30BA355F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75" y="1188877"/>
            <a:ext cx="3246827" cy="2164551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ove - I2C Hub (6 Port)">
            <a:extLst>
              <a:ext uri="{FF2B5EF4-FFF2-40B4-BE49-F238E27FC236}">
                <a16:creationId xmlns:a16="http://schemas.microsoft.com/office/drawing/2014/main" id="{1DAAA1F3-03D4-F1B6-E00C-1327DDB51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759" y="3429000"/>
            <a:ext cx="2600960" cy="1898788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alkthrough: Reading an Agilent oscilloscope via RS232">
            <a:extLst>
              <a:ext uri="{FF2B5EF4-FFF2-40B4-BE49-F238E27FC236}">
                <a16:creationId xmlns:a16="http://schemas.microsoft.com/office/drawing/2014/main" id="{F79AB8DB-C25A-4CF0-F46A-A8D96C5A9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r="18308"/>
          <a:stretch>
            <a:fillRect/>
          </a:stretch>
        </p:blipFill>
        <p:spPr bwMode="auto">
          <a:xfrm>
            <a:off x="6096000" y="3428999"/>
            <a:ext cx="2834569" cy="1898789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6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FE53B7BC-7A6F-58E1-2F2C-02F89E59DFFF}"/>
              </a:ext>
            </a:extLst>
          </p:cNvPr>
          <p:cNvSpPr txBox="1"/>
          <p:nvPr/>
        </p:nvSpPr>
        <p:spPr>
          <a:xfrm>
            <a:off x="191277" y="2828835"/>
            <a:ext cx="11809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dirty="0">
                <a:solidFill>
                  <a:schemeClr val="bg1"/>
                </a:solidFill>
                <a:latin typeface="+mj-lt"/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538514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">
  <a:themeElements>
    <a:clrScheme name="TM66931312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FF0000"/>
      </a:accent1>
      <a:accent2>
        <a:srgbClr val="F5EFE7"/>
      </a:accent2>
      <a:accent3>
        <a:srgbClr val="7B49E1"/>
      </a:accent3>
      <a:accent4>
        <a:srgbClr val="9AD7C7"/>
      </a:accent4>
      <a:accent5>
        <a:srgbClr val="237BFB"/>
      </a:accent5>
      <a:accent6>
        <a:srgbClr val="E9D7E7"/>
      </a:accent6>
      <a:hlink>
        <a:srgbClr val="FFFF00"/>
      </a:hlink>
      <a:folHlink>
        <a:srgbClr val="6BF0CD"/>
      </a:folHlink>
    </a:clrScheme>
    <a:fontScheme name="Custom 60">
      <a:majorFont>
        <a:latin typeface="MS PMincho"/>
        <a:ea typeface=""/>
        <a:cs typeface=""/>
      </a:majorFont>
      <a:minorFont>
        <a:latin typeface="Mangal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931312_Win32_SL_V3" id="{95AE7881-AB7F-4307-BAFF-D002B22B1082}" vid="{F008C54E-045F-456B-B872-F8E3CAF310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6EDE4319A11C4FA7DB10143A1D2B09" ma:contentTypeVersion="7" ma:contentTypeDescription="Umožňuje vytvoriť nový dokument." ma:contentTypeScope="" ma:versionID="8326ebf88074553dc11148e509bc90ed">
  <xsd:schema xmlns:xsd="http://www.w3.org/2001/XMLSchema" xmlns:xs="http://www.w3.org/2001/XMLSchema" xmlns:p="http://schemas.microsoft.com/office/2006/metadata/properties" xmlns:ns2="88cbec32-69bb-4591-b025-b62bdc1609e9" targetNamespace="http://schemas.microsoft.com/office/2006/metadata/properties" ma:root="true" ma:fieldsID="3516057aba64f827df443aea10c041a1" ns2:_="">
    <xsd:import namespace="88cbec32-69bb-4591-b025-b62bdc160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ec32-69bb-4591-b025-b62bdc160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2E469E-B0F6-46CC-BE3C-FE00A0E5A83C}"/>
</file>

<file path=customXml/itemProps2.xml><?xml version="1.0" encoding="utf-8"?>
<ds:datastoreItem xmlns:ds="http://schemas.openxmlformats.org/officeDocument/2006/customXml" ds:itemID="{105E4DA4-E494-46AA-9E36-29155C1433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296157-C082-4829-A89B-8A5ED50B658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</Words>
  <Application>Microsoft Office PowerPoint</Application>
  <PresentationFormat>Širokouhlá</PresentationFormat>
  <Paragraphs>35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3" baseType="lpstr">
      <vt:lpstr>MS PMincho</vt:lpstr>
      <vt:lpstr>Amasis MT Pro Black</vt:lpstr>
      <vt:lpstr>Arial</vt:lpstr>
      <vt:lpstr>Calibri</vt:lpstr>
      <vt:lpstr>Courier New</vt:lpstr>
      <vt:lpstr>Mangal</vt:lpstr>
      <vt:lpstr>Custom</vt:lpstr>
      <vt:lpstr>Prezentácia programu PowerPoint</vt:lpstr>
      <vt:lpstr>Parametre</vt:lpstr>
      <vt:lpstr>rozdelenie</vt:lpstr>
      <vt:lpstr>Princíp činnosti</vt:lpstr>
      <vt:lpstr>PORTY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2023-07-18T10:17:11Z</dcterms:created>
  <dcterms:modified xsi:type="dcterms:W3CDTF">2025-09-15T17:55:26Z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0x010100956EDE4319A11C4FA7DB10143A1D2B09</vt:lpwstr>
  </property>
</Properties>
</file>