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D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BDE9B-6E39-4EB9-8CD4-D23EFD7DCF24}" v="214" dt="2025-09-15T17:38:13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B8376-A8CE-86C0-93E3-FC57E9C56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45DB8C-CBF3-8B1D-A68A-854E2E6E1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711BEE-B6B4-21D8-302E-E8D5C19F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9E7077-1015-8924-AC8F-220CE575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8BD78DA-9007-3A89-BFFC-23B4736F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5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E6C43-19E0-5EE5-D689-60FFD63E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41F38F8-A902-B4F6-B941-D3736D699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15398F-553F-7A74-C652-D5530158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2D96FF7-7C4B-D4FB-E465-2A74DB46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1DC40F-BAE0-D4C6-6238-12C74B73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5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708AC67-F0AD-CFC3-25D6-6754E545A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37B4532-DD31-54D1-072A-5EA3600A0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BC2410-3EDB-BB61-081D-2BE4982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48C47A-0D71-20AE-A575-AF4125E6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7306C6-D053-7487-673C-C4B09779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99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8CD5F-3717-5F5B-65E9-D071A213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741705-3DCF-8C9F-9411-44C5BB55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167C1D-7585-EB3F-218A-F14077FD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7D32D2-3755-D8DA-4765-30774DA7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1C6FC54-5B00-6328-003F-3B357966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570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F2538-FA60-680C-D690-D1909B1B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897651-2B68-439F-720D-FCF4DCB95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F51D42-C057-A56D-E269-1A93AFEA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025B64-C027-BD66-18BC-6905FC78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5F1A957-5ABA-3CCA-15B1-440A8526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83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EEB05-C37A-A6DD-7214-ED235597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72372B-ECF8-C316-B32B-21D095C2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D0D688-DEA9-6557-1F2F-6E00178C8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9F32F9C-A0E5-D6E5-AF71-959C06D1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B9C461-C637-40A9-98A2-0DA839F8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47A0E7D-D7EA-090B-E3E5-DF7086AA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82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5543B-40CF-A8A6-A1D0-640A4EB1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AD859C-A329-613D-EE2F-5A650AA42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708882C-CF34-9125-B46D-22F3C8465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A09F72-CE67-996D-2FDA-3CEFA0AA9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7D589AE-C72A-B96C-86BC-BFE9D81F5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D9C122D-8A0F-C392-44CE-DCDE273F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321ADEA-65AC-2390-BF57-A04EE505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B4643FC-B3DF-A958-2BAB-C6B8B9AD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18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011B4-449F-678A-6BC7-DD593A42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504FAAB-98AD-4EAF-8A5C-127B63C9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988ED82-DD4F-D146-E1DD-95A7F916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D52642-42C6-ACED-3650-DB9D32A9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07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9C7D06F-7214-0825-D97A-9EEE2328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DCFB942-AA3C-CEB7-36E6-34C0E94F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538BC4-0F6A-F14D-02E1-E59199FD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7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FC874-4052-03BF-2637-E9EEE682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9C8229-D5CE-4696-C554-73D1D883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1849F5-D002-C097-B4FB-6A6CCCD82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39D95FA-9811-F20A-8FE5-B130C800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B528E6-2B42-5848-FDB2-927D9E59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BF0E0BF-228F-A4D1-4146-721DCECF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74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481F4-11D4-64D9-A6A1-1DF4CB5E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0F431E5-A297-48DB-6992-BDEF8D7AC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7AA741-998A-121B-EB98-B39C21CCC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3347752-DF27-8006-1722-C43C94FC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33084C0-6C26-A41F-D42A-18D4C210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51836C4-CD5B-83F5-77D9-A6098405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43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0F101E8-414B-46BD-E5AC-1424C7AB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11EE33-7AAE-A376-6BA7-C0D209A7E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22F54A-A5ED-AA6C-E724-B6E8F06E7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7A88F-D661-4128-95C1-C640FD204F0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A3FCE13-94AB-9842-B4A6-A72FEBE7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11D680-14B6-CA19-DD05-7F224F8E4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3AF04-D9D1-4E48-93AE-08C67ABC7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88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17/06/relationships/model3d" Target="../media/model3d2.glb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Tla%C4%8Diare%C5%88_(hardv%C3%A9r)" TargetMode="External"/><Relationship Id="rId2" Type="http://schemas.openxmlformats.org/officeDocument/2006/relationships/hyperlink" Target="https://www.alza.sk/tlaciarne-a-skenery/18851089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D68522B4-6F41-F949-006C-5CEAC26870E4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673401-6DAB-AD95-BD0B-2719984A6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1188065"/>
          </a:xfrm>
        </p:spPr>
        <p:txBody>
          <a:bodyPr/>
          <a:lstStyle/>
          <a:p>
            <a:r>
              <a:rPr lang="sk-SK" dirty="0"/>
              <a:t>Tlačiareň a </a:t>
            </a:r>
            <a:r>
              <a:rPr lang="sk-SK" dirty="0" err="1"/>
              <a:t>ploter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6A72B3-E2EF-141C-8AA8-5A050955A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14065"/>
            <a:ext cx="4247535" cy="443935"/>
          </a:xfrm>
        </p:spPr>
        <p:txBody>
          <a:bodyPr>
            <a:normAutofit/>
          </a:bodyPr>
          <a:lstStyle/>
          <a:p>
            <a:r>
              <a:rPr lang="sk-SK" dirty="0"/>
              <a:t>Hugo Bučko 3.C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Power On Off Icon">
                <a:extLst>
                  <a:ext uri="{FF2B5EF4-FFF2-40B4-BE49-F238E27FC236}">
                    <a16:creationId xmlns:a16="http://schemas.microsoft.com/office/drawing/2014/main" id="{F12CB31E-FC47-976F-B5E7-8D6314C79A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5548463"/>
                  </p:ext>
                </p:extLst>
              </p:nvPr>
            </p:nvGraphicFramePr>
            <p:xfrm>
              <a:off x="1382021" y="96343"/>
              <a:ext cx="1864917" cy="218344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864917" cy="2183443"/>
                    </a:xfrm>
                    <a:prstGeom prst="rect">
                      <a:avLst/>
                    </a:prstGeom>
                  </am3d:spPr>
                  <am3d:camera>
                    <am3d:pos x="0" y="0" z="6247809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49558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89265" ay="1262076" az="25032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232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Power On Off Icon">
                <a:extLst>
                  <a:ext uri="{FF2B5EF4-FFF2-40B4-BE49-F238E27FC236}">
                    <a16:creationId xmlns:a16="http://schemas.microsoft.com/office/drawing/2014/main" id="{F12CB31E-FC47-976F-B5E7-8D6314C79A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021" y="96343"/>
                <a:ext cx="1864917" cy="218344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bdĺžnik 10">
            <a:extLst>
              <a:ext uri="{FF2B5EF4-FFF2-40B4-BE49-F238E27FC236}">
                <a16:creationId xmlns:a16="http://schemas.microsoft.com/office/drawing/2014/main" id="{BCF4A8CC-ECB7-74E8-2177-8A801DA48185}"/>
              </a:ext>
            </a:extLst>
          </p:cNvPr>
          <p:cNvSpPr/>
          <p:nvPr/>
        </p:nvSpPr>
        <p:spPr>
          <a:xfrm>
            <a:off x="914400" y="2399071"/>
            <a:ext cx="6351639" cy="3599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Gears">
                <a:extLst>
                  <a:ext uri="{FF2B5EF4-FFF2-40B4-BE49-F238E27FC236}">
                    <a16:creationId xmlns:a16="http://schemas.microsoft.com/office/drawing/2014/main" id="{95CC71DB-2C4D-C99A-7403-CC2FA86CA4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764833"/>
                  </p:ext>
                </p:extLst>
              </p:nvPr>
            </p:nvGraphicFramePr>
            <p:xfrm>
              <a:off x="9568296" y="5530812"/>
              <a:ext cx="1560869" cy="115141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560869" cy="1151419"/>
                    </a:xfrm>
                    <a:prstGeom prst="rect">
                      <a:avLst/>
                    </a:prstGeom>
                  </am3d:spPr>
                  <am3d:camera>
                    <am3d:pos x="0" y="0" z="601063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07604" d="1000000"/>
                    <am3d:preTrans dx="718081" dy="-13902428" dz="156387"/>
                    <am3d:scale>
                      <am3d:sx n="1000000" d="1000000"/>
                      <am3d:sy n="1000000" d="1000000"/>
                      <am3d:sz n="1000000" d="1000000"/>
                    </am3d:scale>
                    <am3d:rot ax="848194" ay="-1482136" az="-36051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9190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Gears">
                <a:extLst>
                  <a:ext uri="{FF2B5EF4-FFF2-40B4-BE49-F238E27FC236}">
                    <a16:creationId xmlns:a16="http://schemas.microsoft.com/office/drawing/2014/main" id="{95CC71DB-2C4D-C99A-7403-CC2FA86CA4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8296" y="5530812"/>
                <a:ext cx="1560869" cy="115141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Farebná laserová tlačiareň HP Color LaserJet Pro 3202dw | Pepita.com">
            <a:extLst>
              <a:ext uri="{FF2B5EF4-FFF2-40B4-BE49-F238E27FC236}">
                <a16:creationId xmlns:a16="http://schemas.microsoft.com/office/drawing/2014/main" id="{CDAED07E-632F-3D4C-C5AD-FB15A071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48" y="2688810"/>
            <a:ext cx="5777410" cy="3033141"/>
          </a:xfrm>
          <a:prstGeom prst="rect">
            <a:avLst/>
          </a:prstGeom>
          <a:solidFill>
            <a:srgbClr val="8BD3ED"/>
          </a:solidFill>
          <a:ln>
            <a:noFill/>
          </a:ln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BD4ECE6-8816-2576-45EF-DC1A1A81BDC3}"/>
              </a:ext>
            </a:extLst>
          </p:cNvPr>
          <p:cNvSpPr/>
          <p:nvPr/>
        </p:nvSpPr>
        <p:spPr>
          <a:xfrm>
            <a:off x="-1062835" y="-772537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A7071EE-D9D8-B985-C9E4-A4A8D290C68E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CC39B6F-4CC7-2C70-CB3C-0E1D2185394F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D2880F-9DD1-149B-10C5-073D3C163EA3}"/>
              </a:ext>
            </a:extLst>
          </p:cNvPr>
          <p:cNvSpPr/>
          <p:nvPr/>
        </p:nvSpPr>
        <p:spPr>
          <a:xfrm>
            <a:off x="-1062836" y="6073970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AF3BC025-153C-AE8B-813B-EE0661B1086D}"/>
              </a:ext>
            </a:extLst>
          </p:cNvPr>
          <p:cNvSpPr/>
          <p:nvPr/>
        </p:nvSpPr>
        <p:spPr>
          <a:xfrm>
            <a:off x="7565487" y="1160548"/>
            <a:ext cx="4331545" cy="4086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Rezací ploter SK1350T 135cm">
            <a:extLst>
              <a:ext uri="{FF2B5EF4-FFF2-40B4-BE49-F238E27FC236}">
                <a16:creationId xmlns:a16="http://schemas.microsoft.com/office/drawing/2014/main" id="{9915F025-6565-0317-A016-0BF36267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58" y="1327188"/>
            <a:ext cx="3791911" cy="37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58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66C5113-A387-C495-22CA-A7FE5208CFDC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9604650-89BA-3A26-AFC5-3263CCE3EC75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9FCB59B-B6EF-0200-0434-08A1747F2CF9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C727FF6-6868-E541-780B-581023422FAC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BBEBB53-B85F-0174-ABDA-E8FCA29C0149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5211DA-BDC9-C5B1-E684-5DFB101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sk-SK" dirty="0" err="1"/>
              <a:t>Ploter</a:t>
            </a:r>
            <a:r>
              <a:rPr lang="sk-SK" dirty="0"/>
              <a:t> – porty (prepojenie)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94047F-85CC-3FFC-ECC5-52BD0EA5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472556"/>
            <a:ext cx="10515600" cy="4351338"/>
          </a:xfrm>
        </p:spPr>
        <p:txBody>
          <a:bodyPr/>
          <a:lstStyle/>
          <a:p>
            <a:r>
              <a:rPr lang="sk-SK" dirty="0"/>
              <a:t>USB</a:t>
            </a:r>
          </a:p>
          <a:p>
            <a:r>
              <a:rPr lang="sk-SK" dirty="0"/>
              <a:t>Ethernet (na pripojenie do siete)</a:t>
            </a:r>
          </a:p>
          <a:p>
            <a:r>
              <a:rPr lang="sk-SK" dirty="0"/>
              <a:t>Wi-Fi (novšie modely)</a:t>
            </a:r>
          </a:p>
          <a:p>
            <a:r>
              <a:rPr lang="sk-SK" dirty="0"/>
              <a:t>Staršie typy mali sériové porty (RS-232)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3708D07-45AB-9139-DEFD-A4C4D1892176}"/>
              </a:ext>
            </a:extLst>
          </p:cNvPr>
          <p:cNvSpPr/>
          <p:nvPr/>
        </p:nvSpPr>
        <p:spPr>
          <a:xfrm>
            <a:off x="1759974" y="3539613"/>
            <a:ext cx="4975123" cy="3431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A5C153A-2596-ECF7-3BFA-BC1640404C3A}"/>
              </a:ext>
            </a:extLst>
          </p:cNvPr>
          <p:cNvSpPr/>
          <p:nvPr/>
        </p:nvSpPr>
        <p:spPr>
          <a:xfrm>
            <a:off x="7836310" y="1179871"/>
            <a:ext cx="3854245" cy="3785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0" name="Picture 2" descr="Kábel komunikačný sériový RS232, DB9-M/F, dĺžka 1,8m">
            <a:extLst>
              <a:ext uri="{FF2B5EF4-FFF2-40B4-BE49-F238E27FC236}">
                <a16:creationId xmlns:a16="http://schemas.microsoft.com/office/drawing/2014/main" id="{B0EF3C35-7E28-47C9-ADEC-EB200348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343818"/>
            <a:ext cx="3431540" cy="34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chwaiger Sieťový kábel CAT 8 (SF/FTP) RJ45, modrá, 2 m nakúpiť v OBI">
            <a:extLst>
              <a:ext uri="{FF2B5EF4-FFF2-40B4-BE49-F238E27FC236}">
                <a16:creationId xmlns:a16="http://schemas.microsoft.com/office/drawing/2014/main" id="{A8680A25-79A2-C52D-EFDF-5F05753F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0" y="3728980"/>
            <a:ext cx="4136073" cy="30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12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E3514AF5-853E-BFEF-808B-81063EAAB081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6F48333-148F-D116-3FCF-3233445E9307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4D8B19C-CB33-66DC-6428-D5AF3F1BA0B1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347E06A-8AE8-8FAD-5289-C1114BFBBF93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7112B94-37AA-6BEC-36CA-AD77E2FE430E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63007B-C38E-3D1E-6BD0-32B51281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7C1C7A-B43E-131B-F845-DECCEA37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https://www.alza.sk/tlaciarne-a-skenery/18851089.htm</a:t>
            </a:r>
            <a:endParaRPr lang="sk-SK" dirty="0"/>
          </a:p>
          <a:p>
            <a:r>
              <a:rPr lang="sk-SK" dirty="0">
                <a:hlinkClick r:id="rId3"/>
              </a:rPr>
              <a:t>https://sk.wikipedia.org/wiki/Tla%C4%8Diare%C5%88_(hardv%C3%A9r)</a:t>
            </a:r>
            <a:r>
              <a:rPr lang="sk-SK" dirty="0"/>
              <a:t> </a:t>
            </a:r>
          </a:p>
          <a:p>
            <a:r>
              <a:rPr lang="sk-SK" dirty="0"/>
              <a:t>Moja hlava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713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A8D177FA-B5E3-FD69-4F83-C394268A6A2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0048BEF-4FA5-848F-3DFA-E8669B4E3793}"/>
              </a:ext>
            </a:extLst>
          </p:cNvPr>
          <p:cNvSpPr/>
          <p:nvPr/>
        </p:nvSpPr>
        <p:spPr>
          <a:xfrm>
            <a:off x="983226" y="3932903"/>
            <a:ext cx="10145938" cy="2559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928467B-597D-82F7-9A11-C6080A092EBD}"/>
              </a:ext>
            </a:extLst>
          </p:cNvPr>
          <p:cNvSpPr/>
          <p:nvPr/>
        </p:nvSpPr>
        <p:spPr>
          <a:xfrm>
            <a:off x="-1062835" y="-772537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8370948-BFCD-ADB9-BDDC-6B6B14E0C942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6A4F877-834D-3A3E-B251-098C18BE725D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459E543-DE82-6117-521B-78C69D72F879}"/>
              </a:ext>
            </a:extLst>
          </p:cNvPr>
          <p:cNvSpPr/>
          <p:nvPr/>
        </p:nvSpPr>
        <p:spPr>
          <a:xfrm>
            <a:off x="-1062836" y="6073970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081B68-8CDD-61DD-6F6D-DFA492D2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Tlačiareň - parametre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84E76B-D0D6-67F2-BD98-50157306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5071"/>
            <a:ext cx="10515600" cy="4351338"/>
          </a:xfrm>
        </p:spPr>
        <p:txBody>
          <a:bodyPr>
            <a:normAutofit/>
          </a:bodyPr>
          <a:lstStyle/>
          <a:p>
            <a:r>
              <a:rPr lang="sk-SK" sz="3200" dirty="0"/>
              <a:t>Rozlíšenie (DPI – kvalita tlače)</a:t>
            </a:r>
          </a:p>
          <a:p>
            <a:r>
              <a:rPr lang="sk-SK" sz="3200" dirty="0"/>
              <a:t>Rýchlosť tlače (počet strán za minútu)</a:t>
            </a:r>
          </a:p>
          <a:p>
            <a:r>
              <a:rPr lang="sk-SK" sz="3200" dirty="0"/>
              <a:t>Formát papiera (A4, A3, …)</a:t>
            </a:r>
          </a:p>
          <a:p>
            <a:r>
              <a:rPr lang="sk-SK" sz="3200" dirty="0"/>
              <a:t>Farebná / čiernobiela tlač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0C5C722-D327-FFC1-BE97-1D3F631E4F8C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C3AD80F-1C64-BAAD-5782-D0FEA21B3CE9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 descr="DPI v tlači — čo by ste mali vedieť? - Justprint.sk Blog">
            <a:extLst>
              <a:ext uri="{FF2B5EF4-FFF2-40B4-BE49-F238E27FC236}">
                <a16:creationId xmlns:a16="http://schemas.microsoft.com/office/drawing/2014/main" id="{24BD2FCC-CDF2-1E47-0E95-7CA61093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40" y="4098464"/>
            <a:ext cx="975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06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B474E65F-6484-4B63-CAE3-B54F27770034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2F89421-65E5-89A0-F09B-9A2332A5A468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831D312-6066-1D5B-A7E2-6A4577878B8B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5E7BDE1-5923-1AE0-32CB-5EC47FF88A84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E5A5C8D-B79B-982A-1CBE-DC9989A6662F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A103BF-0298-22EF-ADC0-93FBDEB7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65" y="0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Tlačiareň - rozdelenie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CD90CC-BDAC-C7B3-D457-FBC2DB32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1555"/>
            <a:ext cx="7969898" cy="4351338"/>
          </a:xfrm>
        </p:spPr>
        <p:txBody>
          <a:bodyPr>
            <a:normAutofit/>
          </a:bodyPr>
          <a:lstStyle/>
          <a:p>
            <a:r>
              <a:rPr lang="sk-SK" dirty="0"/>
              <a:t>Atramentová – strieka atrament na papier, kvalitná farba, pomalšia</a:t>
            </a:r>
          </a:p>
          <a:p>
            <a:r>
              <a:rPr lang="sk-SK" dirty="0"/>
              <a:t>Laserová – používa toner a laser, rýchla a vhodná na veľa strán</a:t>
            </a:r>
          </a:p>
          <a:p>
            <a:r>
              <a:rPr lang="sk-SK" dirty="0"/>
              <a:t>Ihličková – starší typ, používa ihličky a farbiacu pásku, vhodná na formuláre</a:t>
            </a:r>
          </a:p>
          <a:p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7779DB2-45DA-7498-A40F-806DB76FD0B4}"/>
              </a:ext>
            </a:extLst>
          </p:cNvPr>
          <p:cNvSpPr/>
          <p:nvPr/>
        </p:nvSpPr>
        <p:spPr>
          <a:xfrm>
            <a:off x="8367252" y="772535"/>
            <a:ext cx="3682508" cy="3465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5" name="Picture 3" descr="HP LaserJet Pro MFP 4102dw - Laserová tlačiareň - Hlavný obrázok">
            <a:extLst>
              <a:ext uri="{FF2B5EF4-FFF2-40B4-BE49-F238E27FC236}">
                <a16:creationId xmlns:a16="http://schemas.microsoft.com/office/drawing/2014/main" id="{0A62B82B-7A6E-5003-7A37-55288C66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701" y="1021555"/>
            <a:ext cx="3387302" cy="30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28A507EF-F04C-88FD-C308-DD670AE4AA2B}"/>
              </a:ext>
            </a:extLst>
          </p:cNvPr>
          <p:cNvSpPr/>
          <p:nvPr/>
        </p:nvSpPr>
        <p:spPr>
          <a:xfrm>
            <a:off x="0" y="3645295"/>
            <a:ext cx="5190590" cy="2428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7" name="Picture 5" descr="HP Smart Tank Wireless 580 All-in-One - Atramentová tlačiareň - Hlavný obrázok">
            <a:extLst>
              <a:ext uri="{FF2B5EF4-FFF2-40B4-BE49-F238E27FC236}">
                <a16:creationId xmlns:a16="http://schemas.microsoft.com/office/drawing/2014/main" id="{D72155BC-7131-A544-87B8-0A27EE43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3726329"/>
            <a:ext cx="4762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440383F8-E33F-2504-0ADC-49E5ABDA4C47}"/>
              </a:ext>
            </a:extLst>
          </p:cNvPr>
          <p:cNvSpPr/>
          <p:nvPr/>
        </p:nvSpPr>
        <p:spPr>
          <a:xfrm>
            <a:off x="5093110" y="3645295"/>
            <a:ext cx="3274141" cy="3212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9" name="Picture 7" descr="Epson FX-890II - Ihličková tlačiareň - Hlavný obrázok">
            <a:extLst>
              <a:ext uri="{FF2B5EF4-FFF2-40B4-BE49-F238E27FC236}">
                <a16:creationId xmlns:a16="http://schemas.microsoft.com/office/drawing/2014/main" id="{EF0E8099-338A-6CE5-E197-810781B2C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92" y="3809105"/>
            <a:ext cx="2976875" cy="29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88C41E0-7BEC-B624-1A02-43CE42304AB4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88AE6EB-DF04-084D-6B68-14EC60459DE2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C99D67A-FEBB-F046-B843-0EC87523DF21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21A231-BA92-7C02-5AD4-413C9974B3B5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0BAE709-D2B0-E72A-59C1-F33DF2160D35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C6F7F8-0DBA-F17B-E67C-3708A8CC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Tlačiareň – princíp činnosti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F28BC8-98AC-AE21-F9F7-5ABA8897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3785"/>
            <a:ext cx="10515600" cy="4351338"/>
          </a:xfrm>
        </p:spPr>
        <p:txBody>
          <a:bodyPr/>
          <a:lstStyle/>
          <a:p>
            <a:r>
              <a:rPr lang="sk-SK" dirty="0"/>
              <a:t>Atramentová – </a:t>
            </a:r>
            <a:r>
              <a:rPr lang="sk-SK" dirty="0" err="1"/>
              <a:t>tryska</a:t>
            </a:r>
            <a:r>
              <a:rPr lang="sk-SK" dirty="0"/>
              <a:t> vypúšťa kvapky atramentu</a:t>
            </a:r>
          </a:p>
          <a:p>
            <a:r>
              <a:rPr lang="sk-SK" dirty="0"/>
              <a:t>Laserová – laser kreslí obraz na valec, toner sa prilepí a pritlačí na papier</a:t>
            </a:r>
          </a:p>
          <a:p>
            <a:r>
              <a:rPr lang="sk-SK" dirty="0"/>
              <a:t>Ihličková – ihličky udierajú do pásky a tým prenášajú farbu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A1E4713-375F-69A4-5720-71185F3904E1}"/>
              </a:ext>
            </a:extLst>
          </p:cNvPr>
          <p:cNvSpPr/>
          <p:nvPr/>
        </p:nvSpPr>
        <p:spPr>
          <a:xfrm>
            <a:off x="1189703" y="2949677"/>
            <a:ext cx="4781524" cy="389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9" name="Picture 3" descr="Všetko o tlačiarňach II. - laserové tlačiarne — Biznis IT">
            <a:extLst>
              <a:ext uri="{FF2B5EF4-FFF2-40B4-BE49-F238E27FC236}">
                <a16:creationId xmlns:a16="http://schemas.microsoft.com/office/drawing/2014/main" id="{EEFFB30A-2D02-F496-50E9-20DEE7FC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" y="3027631"/>
            <a:ext cx="4334353" cy="37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3457AE25-0F69-79CC-3025-D827BF9A99EC}"/>
              </a:ext>
            </a:extLst>
          </p:cNvPr>
          <p:cNvSpPr/>
          <p:nvPr/>
        </p:nvSpPr>
        <p:spPr>
          <a:xfrm>
            <a:off x="6577781" y="2949677"/>
            <a:ext cx="3937819" cy="3908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1" name="Picture 5" descr="Všetko o tlačiarňach I. - atramentové tlačiarne — Biznis IT">
            <a:extLst>
              <a:ext uri="{FF2B5EF4-FFF2-40B4-BE49-F238E27FC236}">
                <a16:creationId xmlns:a16="http://schemas.microsoft.com/office/drawing/2014/main" id="{020336EB-476D-313B-BEBA-F0F94A67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27" y="3027631"/>
            <a:ext cx="3486320" cy="37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8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EFD26D6-D9D5-5CE1-FD0D-410D3E1C41E8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1ACB87F-6955-22E0-C528-4ED4557DBE5F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C734559-E685-9290-7FEA-EEC38C172A70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84EB396-35D1-EBF8-FC43-6AF5604FDB40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0EDAB1E-6BBC-0F86-7E5C-C80D15B36670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BB8D14-C67F-1743-D497-D0A67A31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60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Tlačiareň – porty(prepojenie)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B8EADE-4124-B683-3F2E-5EE42DB4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9485"/>
            <a:ext cx="10515600" cy="4351338"/>
          </a:xfrm>
        </p:spPr>
        <p:txBody>
          <a:bodyPr/>
          <a:lstStyle/>
          <a:p>
            <a:r>
              <a:rPr lang="sk-SK" dirty="0"/>
              <a:t>USB</a:t>
            </a:r>
          </a:p>
          <a:p>
            <a:r>
              <a:rPr lang="sk-SK" dirty="0"/>
              <a:t>Ethernet (sieťové pripojenie)</a:t>
            </a:r>
          </a:p>
          <a:p>
            <a:r>
              <a:rPr lang="sk-SK" dirty="0"/>
              <a:t>Wi-Fi / Bluetooth (bezdrôtové)</a:t>
            </a:r>
          </a:p>
          <a:p>
            <a:r>
              <a:rPr lang="sk-SK" dirty="0"/>
              <a:t>Staršie: LPT (paralelný port)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DC9EE66-97AE-EE93-E707-9414DB33A505}"/>
              </a:ext>
            </a:extLst>
          </p:cNvPr>
          <p:cNvSpPr/>
          <p:nvPr/>
        </p:nvSpPr>
        <p:spPr>
          <a:xfrm>
            <a:off x="6597445" y="1612490"/>
            <a:ext cx="5102942" cy="2930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3" name="Picture 3" descr="HP OfficeJet Pro 8022e All-in-One - Atramentová tlačiareň | Alza.sk">
            <a:extLst>
              <a:ext uri="{FF2B5EF4-FFF2-40B4-BE49-F238E27FC236}">
                <a16:creationId xmlns:a16="http://schemas.microsoft.com/office/drawing/2014/main" id="{E1A07A2C-43ED-2A71-222C-9571B434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30" y="1875790"/>
            <a:ext cx="4762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015876B6-E69C-E810-3B8B-49A472C79664}"/>
              </a:ext>
            </a:extLst>
          </p:cNvPr>
          <p:cNvSpPr/>
          <p:nvPr/>
        </p:nvSpPr>
        <p:spPr>
          <a:xfrm>
            <a:off x="2163097" y="3598606"/>
            <a:ext cx="3590003" cy="3259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5" name="Picture 5" descr="LPT kábel – Vallder SHOP">
            <a:extLst>
              <a:ext uri="{FF2B5EF4-FFF2-40B4-BE49-F238E27FC236}">
                <a16:creationId xmlns:a16="http://schemas.microsoft.com/office/drawing/2014/main" id="{D33F9348-6CD5-EBC4-3175-C1A36D060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3672582"/>
            <a:ext cx="3141980" cy="31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32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350C39FD-D62C-A976-C484-1E584C9ED562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E223AFE-8BF7-4778-5F45-4C8EF70730BD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A3E0BD7-F1F9-1479-6612-E54465EA3CF5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95ADD09-8B56-43B2-D0AD-15226A59C799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763A70A-725A-E002-05A8-0834D6C6A29C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FB7DE0-CC79-D952-DC10-BCEE4D3B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Tlačiarne – špeciálne typy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72013204-ED4A-D25E-69C1-E57B9F2DA639}"/>
              </a:ext>
            </a:extLst>
          </p:cNvPr>
          <p:cNvSpPr/>
          <p:nvPr/>
        </p:nvSpPr>
        <p:spPr>
          <a:xfrm>
            <a:off x="226142" y="1343818"/>
            <a:ext cx="4807974" cy="4730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EA59A52-C779-AEDD-1E3E-9ECBC0576C75}"/>
              </a:ext>
            </a:extLst>
          </p:cNvPr>
          <p:cNvSpPr/>
          <p:nvPr/>
        </p:nvSpPr>
        <p:spPr>
          <a:xfrm>
            <a:off x="6469626" y="1425677"/>
            <a:ext cx="4659539" cy="4648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Xprinter XP-T58-K Bluetooth - Pokladničná tlačiareň - Hlavný obrázok">
            <a:extLst>
              <a:ext uri="{FF2B5EF4-FFF2-40B4-BE49-F238E27FC236}">
                <a16:creationId xmlns:a16="http://schemas.microsoft.com/office/drawing/2014/main" id="{FB101959-744E-6E1D-0338-AFC434BE9D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3" y="1540881"/>
            <a:ext cx="43688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LEGOO Neptune 4 Plus FDM PRINTER-EU PLUG - 3D tlačiareň - Hlavný obrázok">
            <a:extLst>
              <a:ext uri="{FF2B5EF4-FFF2-40B4-BE49-F238E27FC236}">
                <a16:creationId xmlns:a16="http://schemas.microsoft.com/office/drawing/2014/main" id="{41090E8B-5943-65C5-D9C0-6F5723E8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58" y="1540881"/>
            <a:ext cx="41685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6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8865EA5-DF02-F955-6205-1DE616384F32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A7B6F45-A610-D134-1748-629DD7740F59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4ECC4A1-04AB-9E0E-59E7-E1233F71C2BE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E71D42C-058C-BC92-0D36-994B914C5157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558DB8B-B2B6-CB4C-A511-A44F21B38B15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D87060-C29C-E9CA-0626-3E87D7B8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sk-SK" dirty="0" err="1"/>
              <a:t>Ploter</a:t>
            </a:r>
            <a:r>
              <a:rPr lang="sk-SK" dirty="0"/>
              <a:t> - parametre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6955D0-BB3B-5F57-9274-16C17EA6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51348"/>
            <a:ext cx="10515600" cy="4351338"/>
          </a:xfrm>
        </p:spPr>
        <p:txBody>
          <a:bodyPr/>
          <a:lstStyle/>
          <a:p>
            <a:r>
              <a:rPr lang="sk-SK" dirty="0"/>
              <a:t>Veľkosť pracovnej plochy (A1, A0 – veľké formáty)</a:t>
            </a:r>
          </a:p>
          <a:p>
            <a:r>
              <a:rPr lang="sk-SK" dirty="0"/>
              <a:t>Presnosť kreslenia (dôležité pre technické výkresy)</a:t>
            </a:r>
          </a:p>
          <a:p>
            <a:r>
              <a:rPr lang="sk-SK" dirty="0"/>
              <a:t>Rýchlosť posunu pera alebo hlavy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F3C69AC-DF03-EF6F-3DF9-E785D35F99F6}"/>
              </a:ext>
            </a:extLst>
          </p:cNvPr>
          <p:cNvSpPr/>
          <p:nvPr/>
        </p:nvSpPr>
        <p:spPr>
          <a:xfrm>
            <a:off x="1062834" y="2723535"/>
            <a:ext cx="4309267" cy="403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8163B6F-83FC-011F-8D8E-3B4F1287612C}"/>
              </a:ext>
            </a:extLst>
          </p:cNvPr>
          <p:cNvSpPr/>
          <p:nvPr/>
        </p:nvSpPr>
        <p:spPr>
          <a:xfrm>
            <a:off x="6666271" y="2192594"/>
            <a:ext cx="4988363" cy="3881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3" name="Picture 3" descr="Definitívny sprievodca plotrami: čo je plotter a na čo slúži">
            <a:extLst>
              <a:ext uri="{FF2B5EF4-FFF2-40B4-BE49-F238E27FC236}">
                <a16:creationId xmlns:a16="http://schemas.microsoft.com/office/drawing/2014/main" id="{D1260F0E-3E2A-5369-F6C6-ACF6BF32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35932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Nože na ploter, nôž, čepeľ, ploter typ SUMMA D, uhol 30 45 60 HQ za 8.12EUR  - Allegro">
            <a:extLst>
              <a:ext uri="{FF2B5EF4-FFF2-40B4-BE49-F238E27FC236}">
                <a16:creationId xmlns:a16="http://schemas.microsoft.com/office/drawing/2014/main" id="{C80767BD-1E62-1612-CAA9-7877D2DA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2921360"/>
            <a:ext cx="3595688" cy="36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824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454CE18-3984-8689-41A5-B482ACEFB82C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1120304-26E1-675A-FD4C-793CE7A0F2AC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9123110-8559-81B1-DD4E-29E3DFC8FA0C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AB1BA4D-4A37-EB59-1C81-385146DDF3A5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CFD78B8-B9C7-3A0B-0B9F-9A0F80A2E790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17D911-470A-7327-5A25-B8E0206D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53"/>
            <a:ext cx="10515600" cy="1325563"/>
          </a:xfrm>
        </p:spPr>
        <p:txBody>
          <a:bodyPr/>
          <a:lstStyle/>
          <a:p>
            <a:pPr algn="ctr"/>
            <a:r>
              <a:rPr lang="sk-SK" dirty="0" err="1"/>
              <a:t>Ploter</a:t>
            </a:r>
            <a:r>
              <a:rPr lang="sk-SK" dirty="0"/>
              <a:t> - rozdelenie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BAC1CF-E7F4-A17A-E1C3-34F6249E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36363"/>
            <a:ext cx="10977880" cy="4351338"/>
          </a:xfrm>
        </p:spPr>
        <p:txBody>
          <a:bodyPr/>
          <a:lstStyle/>
          <a:p>
            <a:r>
              <a:rPr lang="sk-SK" dirty="0"/>
              <a:t>Perový </a:t>
            </a:r>
            <a:r>
              <a:rPr lang="sk-SK" dirty="0" err="1"/>
              <a:t>ploter</a:t>
            </a:r>
            <a:r>
              <a:rPr lang="sk-SK" dirty="0"/>
              <a:t> – kreslí na papier pomocou pera</a:t>
            </a:r>
          </a:p>
          <a:p>
            <a:r>
              <a:rPr lang="sk-SK" dirty="0"/>
              <a:t>Rezný </a:t>
            </a:r>
            <a:r>
              <a:rPr lang="sk-SK" dirty="0" err="1"/>
              <a:t>ploter</a:t>
            </a:r>
            <a:r>
              <a:rPr lang="sk-SK" dirty="0"/>
              <a:t> – namiesto pera má nôž, reže fólie, samolepky</a:t>
            </a:r>
          </a:p>
          <a:p>
            <a:r>
              <a:rPr lang="sk-SK" dirty="0"/>
              <a:t>Tlačový </a:t>
            </a:r>
            <a:r>
              <a:rPr lang="sk-SK" dirty="0" err="1"/>
              <a:t>ploter</a:t>
            </a:r>
            <a:r>
              <a:rPr lang="sk-SK" dirty="0"/>
              <a:t> – podobný veľkoformátovej tlačiarni (plagáty, bannery)</a:t>
            </a:r>
          </a:p>
        </p:txBody>
      </p:sp>
      <p:pic>
        <p:nvPicPr>
          <p:cNvPr id="9225" name="Picture 9" descr="22W REZNÝ PLOTER CRICUT LASEROVÁ GRAVÍROVAČKA MECPOW X5 s PL za 536.27EUR -  Allegro">
            <a:extLst>
              <a:ext uri="{FF2B5EF4-FFF2-40B4-BE49-F238E27FC236}">
                <a16:creationId xmlns:a16="http://schemas.microsoft.com/office/drawing/2014/main" id="{345EA375-221F-B78A-A64A-C6E47CB0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78" y="3030369"/>
            <a:ext cx="3475588" cy="34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AxiDraw MiniKit 2 Precision Pen Plotter: Compacte DIY Kit-editie (Intl) -  RobotShop">
            <a:extLst>
              <a:ext uri="{FF2B5EF4-FFF2-40B4-BE49-F238E27FC236}">
                <a16:creationId xmlns:a16="http://schemas.microsoft.com/office/drawing/2014/main" id="{57BA4469-A99E-22D8-74F4-986D57BD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06" y="2966496"/>
            <a:ext cx="3603334" cy="36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0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F4461878-9BFE-65CE-81D0-C1803B5A179A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8BD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EC7F44A-C66E-93E2-7E79-8E8983DE4DE0}"/>
              </a:ext>
            </a:extLst>
          </p:cNvPr>
          <p:cNvSpPr/>
          <p:nvPr/>
        </p:nvSpPr>
        <p:spPr>
          <a:xfrm>
            <a:off x="11129165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9790B0C-987A-4437-65D2-D97C9CC4E193}"/>
              </a:ext>
            </a:extLst>
          </p:cNvPr>
          <p:cNvSpPr/>
          <p:nvPr/>
        </p:nvSpPr>
        <p:spPr>
          <a:xfrm>
            <a:off x="11129165" y="6089283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0EFAA0A-4485-62D6-C9A6-8E21398AA31F}"/>
              </a:ext>
            </a:extLst>
          </p:cNvPr>
          <p:cNvSpPr/>
          <p:nvPr/>
        </p:nvSpPr>
        <p:spPr>
          <a:xfrm>
            <a:off x="-1062834" y="-772538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033E1D9-3AC4-50C3-AFD3-2947C07107BF}"/>
              </a:ext>
            </a:extLst>
          </p:cNvPr>
          <p:cNvSpPr/>
          <p:nvPr/>
        </p:nvSpPr>
        <p:spPr>
          <a:xfrm>
            <a:off x="-1062835" y="6073969"/>
            <a:ext cx="2125669" cy="154507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49806-625D-C24C-218B-1B8BC51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sk-SK" dirty="0" err="1"/>
              <a:t>Ploter</a:t>
            </a:r>
            <a:r>
              <a:rPr lang="sk-SK" dirty="0"/>
              <a:t> – princíp činnosti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C433FC-C5CB-626F-662E-32B44FCF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" y="1234967"/>
            <a:ext cx="10515600" cy="4351338"/>
          </a:xfrm>
        </p:spPr>
        <p:txBody>
          <a:bodyPr/>
          <a:lstStyle/>
          <a:p>
            <a:r>
              <a:rPr lang="sk-SK" dirty="0"/>
              <a:t>Pohyb pera alebo noža podľa súradníc X a Y</a:t>
            </a:r>
          </a:p>
          <a:p>
            <a:r>
              <a:rPr lang="sk-SK" dirty="0"/>
              <a:t>Papier sa posúva a </a:t>
            </a:r>
            <a:r>
              <a:rPr lang="sk-SK" dirty="0" err="1"/>
              <a:t>ploter</a:t>
            </a:r>
            <a:r>
              <a:rPr lang="sk-SK" dirty="0"/>
              <a:t> tak kreslí alebo reže presné tvary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B989AB0-8E57-AA98-017B-3A31E1058AF2}"/>
              </a:ext>
            </a:extLst>
          </p:cNvPr>
          <p:cNvSpPr/>
          <p:nvPr/>
        </p:nvSpPr>
        <p:spPr>
          <a:xfrm>
            <a:off x="1524000" y="3048000"/>
            <a:ext cx="3775587" cy="3612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C07469C-6D47-EFFE-8118-BE6EAFE795F5}"/>
              </a:ext>
            </a:extLst>
          </p:cNvPr>
          <p:cNvSpPr/>
          <p:nvPr/>
        </p:nvSpPr>
        <p:spPr>
          <a:xfrm>
            <a:off x="6449961" y="2231923"/>
            <a:ext cx="3616370" cy="4607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7" name="Picture 5" descr="Nový DIY zostavený elektrický plotter Kreslenie modelu Fyzika Experiment  Vzdelávanie Hračka Deti Študentská Fyzická - Signum Laudis">
            <a:extLst>
              <a:ext uri="{FF2B5EF4-FFF2-40B4-BE49-F238E27FC236}">
                <a16:creationId xmlns:a16="http://schemas.microsoft.com/office/drawing/2014/main" id="{9BD1998A-BB11-2002-BAF5-6CD436FB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31" y="3352799"/>
            <a:ext cx="3167857" cy="31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Pravouhlá súradnicová sústava">
            <a:extLst>
              <a:ext uri="{FF2B5EF4-FFF2-40B4-BE49-F238E27FC236}">
                <a16:creationId xmlns:a16="http://schemas.microsoft.com/office/drawing/2014/main" id="{1579A062-B4D7-0641-E526-E68714F5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62" y="2358034"/>
            <a:ext cx="3079168" cy="4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36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B26DAA-07D8-4973-B118-D2A837BB10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2481C-BC56-4EA0-B31F-EAA06947FB3C}"/>
</file>

<file path=customXml/itemProps3.xml><?xml version="1.0" encoding="utf-8"?>
<ds:datastoreItem xmlns:ds="http://schemas.openxmlformats.org/officeDocument/2006/customXml" ds:itemID="{C49E95B3-DDEE-4C2C-9017-DD3CAB36A20A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47b97d5-d7ba-47b5-80a8-9e6266fcd8f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293</Words>
  <Application>Microsoft Office PowerPoint</Application>
  <PresentationFormat>Širokouhlá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Motív Office</vt:lpstr>
      <vt:lpstr>Tlačiareň a ploter</vt:lpstr>
      <vt:lpstr>Tlačiareň - parametre</vt:lpstr>
      <vt:lpstr>Tlačiareň - rozdelenie</vt:lpstr>
      <vt:lpstr>Tlačiareň – princíp činnosti</vt:lpstr>
      <vt:lpstr>Tlačiareň – porty(prepojenie)</vt:lpstr>
      <vt:lpstr>Tlačiarne – špeciálne typy</vt:lpstr>
      <vt:lpstr>Ploter - parametre</vt:lpstr>
      <vt:lpstr>Ploter - rozdelenie</vt:lpstr>
      <vt:lpstr>Ploter – princíp činnosti</vt:lpstr>
      <vt:lpstr>Ploter – porty (prepojenie)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Bučko</dc:creator>
  <cp:lastModifiedBy>Hugo Bučko</cp:lastModifiedBy>
  <cp:revision>2</cp:revision>
  <dcterms:created xsi:type="dcterms:W3CDTF">2025-09-08T13:57:23Z</dcterms:created>
  <dcterms:modified xsi:type="dcterms:W3CDTF">2025-09-15T17:39:20Z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