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085388-6AAD-4DA9-9890-8C3E17D95B5F}" v="372" dt="2025-10-13T15:21:53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B0A4FA-F94D-4186-8797-D51648722122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CB55917-7B50-4662-9AC2-850B7D4EB34C}">
      <dgm:prSet/>
      <dgm:spPr/>
      <dgm:t>
        <a:bodyPr/>
        <a:lstStyle/>
        <a:p>
          <a:r>
            <a:rPr lang="en-US"/>
            <a:t>Skener osvetlí dokument svetelným lúčom.</a:t>
          </a:r>
        </a:p>
      </dgm:t>
    </dgm:pt>
    <dgm:pt modelId="{AE93011D-2098-4469-B58D-ED5D45191ED8}" type="parTrans" cxnId="{1E2183A2-21D4-485E-BE59-23709B98D703}">
      <dgm:prSet/>
      <dgm:spPr/>
      <dgm:t>
        <a:bodyPr/>
        <a:lstStyle/>
        <a:p>
          <a:endParaRPr lang="en-US"/>
        </a:p>
      </dgm:t>
    </dgm:pt>
    <dgm:pt modelId="{CC106D00-3339-41E2-B05F-EB033278E00B}" type="sibTrans" cxnId="{1E2183A2-21D4-485E-BE59-23709B98D703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D1E61A01-C355-41AC-8C23-70EBC7D7F2F0}">
      <dgm:prSet/>
      <dgm:spPr/>
      <dgm:t>
        <a:bodyPr/>
        <a:lstStyle/>
        <a:p>
          <a:r>
            <a:rPr lang="en-US"/>
            <a:t>Odrazené svetlo zachytí svetelno-citlivý </a:t>
          </a:r>
          <a:r>
            <a:rPr lang="en-US" b="1"/>
            <a:t>snímač</a:t>
          </a:r>
          <a:r>
            <a:rPr lang="en-US"/>
            <a:t>, najčastejšie typu </a:t>
          </a:r>
          <a:r>
            <a:rPr lang="en-US" b="1"/>
            <a:t>CCD</a:t>
          </a:r>
          <a:r>
            <a:rPr lang="en-US"/>
            <a:t> alebo </a:t>
          </a:r>
          <a:r>
            <a:rPr lang="en-US" b="1"/>
            <a:t>CIS</a:t>
          </a:r>
          <a:r>
            <a:rPr lang="en-US"/>
            <a:t>.</a:t>
          </a:r>
        </a:p>
      </dgm:t>
    </dgm:pt>
    <dgm:pt modelId="{DB44682E-C56A-4F04-959A-1AD1CEAA5E3F}" type="parTrans" cxnId="{7269A806-52E2-497B-A6AA-A2DAB5BD6CDE}">
      <dgm:prSet/>
      <dgm:spPr/>
      <dgm:t>
        <a:bodyPr/>
        <a:lstStyle/>
        <a:p>
          <a:endParaRPr lang="en-US"/>
        </a:p>
      </dgm:t>
    </dgm:pt>
    <dgm:pt modelId="{1FF02DAC-7AD0-4437-B9CA-76F10C6D595B}" type="sibTrans" cxnId="{7269A806-52E2-497B-A6AA-A2DAB5BD6CDE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E0606644-F81E-48C7-897F-50A92C5D22D2}">
      <dgm:prSet/>
      <dgm:spPr/>
      <dgm:t>
        <a:bodyPr/>
        <a:lstStyle/>
        <a:p>
          <a:r>
            <a:rPr lang="en-US"/>
            <a:t>Snímané údaje sa prevedú na digitálne dáta a uloží sa výsledný obraz (napr. </a:t>
          </a:r>
          <a:r>
            <a:rPr lang="en-US" b="1"/>
            <a:t>JPEG</a:t>
          </a:r>
          <a:r>
            <a:rPr lang="en-US"/>
            <a:t>,</a:t>
          </a:r>
          <a:r>
            <a:rPr lang="en-US" b="1"/>
            <a:t> PNG</a:t>
          </a:r>
          <a:r>
            <a:rPr lang="en-US"/>
            <a:t>,</a:t>
          </a:r>
          <a:r>
            <a:rPr lang="en-US" b="1"/>
            <a:t> PDF</a:t>
          </a:r>
          <a:r>
            <a:rPr lang="en-US"/>
            <a:t>).</a:t>
          </a:r>
        </a:p>
      </dgm:t>
    </dgm:pt>
    <dgm:pt modelId="{FEA66135-04B5-468F-BCEF-ABBBC5D7810C}" type="parTrans" cxnId="{E3324CC3-D9A8-492C-9E1A-4C8C19030C27}">
      <dgm:prSet/>
      <dgm:spPr/>
      <dgm:t>
        <a:bodyPr/>
        <a:lstStyle/>
        <a:p>
          <a:endParaRPr lang="en-US"/>
        </a:p>
      </dgm:t>
    </dgm:pt>
    <dgm:pt modelId="{6CE41647-C743-41A3-97A1-0FA29C92198F}" type="sibTrans" cxnId="{E3324CC3-D9A8-492C-9E1A-4C8C19030C27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63D00992-5C35-42B2-BC02-DCB908F524F8}" type="pres">
      <dgm:prSet presAssocID="{A4B0A4FA-F94D-4186-8797-D51648722122}" presName="Name0" presStyleCnt="0">
        <dgm:presLayoutVars>
          <dgm:animLvl val="lvl"/>
          <dgm:resizeHandles val="exact"/>
        </dgm:presLayoutVars>
      </dgm:prSet>
      <dgm:spPr/>
    </dgm:pt>
    <dgm:pt modelId="{3EA8C157-F01A-445F-AFA6-D8609C32F08A}" type="pres">
      <dgm:prSet presAssocID="{CCB55917-7B50-4662-9AC2-850B7D4EB34C}" presName="compositeNode" presStyleCnt="0">
        <dgm:presLayoutVars>
          <dgm:bulletEnabled val="1"/>
        </dgm:presLayoutVars>
      </dgm:prSet>
      <dgm:spPr/>
    </dgm:pt>
    <dgm:pt modelId="{00430AE5-59C3-4F8A-B7CA-3991294531D8}" type="pres">
      <dgm:prSet presAssocID="{CCB55917-7B50-4662-9AC2-850B7D4EB34C}" presName="bgRect" presStyleLbl="alignNode1" presStyleIdx="0" presStyleCnt="3"/>
      <dgm:spPr/>
    </dgm:pt>
    <dgm:pt modelId="{046AA74B-587A-49BC-9B1E-26130DE3D145}" type="pres">
      <dgm:prSet presAssocID="{CC106D00-3339-41E2-B05F-EB033278E00B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419EBA6A-6192-4BD1-8244-932364E541B9}" type="pres">
      <dgm:prSet presAssocID="{CCB55917-7B50-4662-9AC2-850B7D4EB34C}" presName="nodeRect" presStyleLbl="alignNode1" presStyleIdx="0" presStyleCnt="3">
        <dgm:presLayoutVars>
          <dgm:bulletEnabled val="1"/>
        </dgm:presLayoutVars>
      </dgm:prSet>
      <dgm:spPr/>
    </dgm:pt>
    <dgm:pt modelId="{9876194B-3B27-4B17-82D4-10F5241BF5F7}" type="pres">
      <dgm:prSet presAssocID="{CC106D00-3339-41E2-B05F-EB033278E00B}" presName="sibTrans" presStyleCnt="0"/>
      <dgm:spPr/>
    </dgm:pt>
    <dgm:pt modelId="{98067038-6CD5-43A5-BCAC-12132905FBBA}" type="pres">
      <dgm:prSet presAssocID="{D1E61A01-C355-41AC-8C23-70EBC7D7F2F0}" presName="compositeNode" presStyleCnt="0">
        <dgm:presLayoutVars>
          <dgm:bulletEnabled val="1"/>
        </dgm:presLayoutVars>
      </dgm:prSet>
      <dgm:spPr/>
    </dgm:pt>
    <dgm:pt modelId="{C78782E6-F103-4909-851F-E9C65AC0264C}" type="pres">
      <dgm:prSet presAssocID="{D1E61A01-C355-41AC-8C23-70EBC7D7F2F0}" presName="bgRect" presStyleLbl="alignNode1" presStyleIdx="1" presStyleCnt="3"/>
      <dgm:spPr/>
    </dgm:pt>
    <dgm:pt modelId="{ABB32DDC-D1B4-46D4-A6A2-BA50D114F2A1}" type="pres">
      <dgm:prSet presAssocID="{1FF02DAC-7AD0-4437-B9CA-76F10C6D595B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2D8AE24C-8491-48B8-81BD-5D3B12724B26}" type="pres">
      <dgm:prSet presAssocID="{D1E61A01-C355-41AC-8C23-70EBC7D7F2F0}" presName="nodeRect" presStyleLbl="alignNode1" presStyleIdx="1" presStyleCnt="3">
        <dgm:presLayoutVars>
          <dgm:bulletEnabled val="1"/>
        </dgm:presLayoutVars>
      </dgm:prSet>
      <dgm:spPr/>
    </dgm:pt>
    <dgm:pt modelId="{9A4C8C7B-692A-4541-BCC3-DA053368841F}" type="pres">
      <dgm:prSet presAssocID="{1FF02DAC-7AD0-4437-B9CA-76F10C6D595B}" presName="sibTrans" presStyleCnt="0"/>
      <dgm:spPr/>
    </dgm:pt>
    <dgm:pt modelId="{854D9B85-E2B4-4910-A410-72D15F790C87}" type="pres">
      <dgm:prSet presAssocID="{E0606644-F81E-48C7-897F-50A92C5D22D2}" presName="compositeNode" presStyleCnt="0">
        <dgm:presLayoutVars>
          <dgm:bulletEnabled val="1"/>
        </dgm:presLayoutVars>
      </dgm:prSet>
      <dgm:spPr/>
    </dgm:pt>
    <dgm:pt modelId="{6A41DEA4-C133-4C3E-9EAE-9634CE4C97D9}" type="pres">
      <dgm:prSet presAssocID="{E0606644-F81E-48C7-897F-50A92C5D22D2}" presName="bgRect" presStyleLbl="alignNode1" presStyleIdx="2" presStyleCnt="3"/>
      <dgm:spPr/>
    </dgm:pt>
    <dgm:pt modelId="{8AB8C59A-54F3-4754-B7C3-9D02348BED92}" type="pres">
      <dgm:prSet presAssocID="{6CE41647-C743-41A3-97A1-0FA29C92198F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E71D4408-8751-4419-ADED-538FF9505210}" type="pres">
      <dgm:prSet presAssocID="{E0606644-F81E-48C7-897F-50A92C5D22D2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7269A806-52E2-497B-A6AA-A2DAB5BD6CDE}" srcId="{A4B0A4FA-F94D-4186-8797-D51648722122}" destId="{D1E61A01-C355-41AC-8C23-70EBC7D7F2F0}" srcOrd="1" destOrd="0" parTransId="{DB44682E-C56A-4F04-959A-1AD1CEAA5E3F}" sibTransId="{1FF02DAC-7AD0-4437-B9CA-76F10C6D595B}"/>
    <dgm:cxn modelId="{3931960F-74BE-4185-AC22-9B48CE0C01D1}" type="presOf" srcId="{CCB55917-7B50-4662-9AC2-850B7D4EB34C}" destId="{00430AE5-59C3-4F8A-B7CA-3991294531D8}" srcOrd="0" destOrd="0" presId="urn:microsoft.com/office/officeart/2016/7/layout/LinearBlockProcessNumbered"/>
    <dgm:cxn modelId="{9B91C10F-5897-4A2E-B540-76582DCEE2BE}" type="presOf" srcId="{D1E61A01-C355-41AC-8C23-70EBC7D7F2F0}" destId="{C78782E6-F103-4909-851F-E9C65AC0264C}" srcOrd="0" destOrd="0" presId="urn:microsoft.com/office/officeart/2016/7/layout/LinearBlockProcessNumbered"/>
    <dgm:cxn modelId="{10298D28-3757-45F3-A30D-9DDE33BCE215}" type="presOf" srcId="{CC106D00-3339-41E2-B05F-EB033278E00B}" destId="{046AA74B-587A-49BC-9B1E-26130DE3D145}" srcOrd="0" destOrd="0" presId="urn:microsoft.com/office/officeart/2016/7/layout/LinearBlockProcessNumbered"/>
    <dgm:cxn modelId="{8084DC35-EFA0-40F9-A6E1-D5B7247E7357}" type="presOf" srcId="{A4B0A4FA-F94D-4186-8797-D51648722122}" destId="{63D00992-5C35-42B2-BC02-DCB908F524F8}" srcOrd="0" destOrd="0" presId="urn:microsoft.com/office/officeart/2016/7/layout/LinearBlockProcessNumbered"/>
    <dgm:cxn modelId="{CB674F4D-C91F-46C4-8C55-8C7794391BC7}" type="presOf" srcId="{D1E61A01-C355-41AC-8C23-70EBC7D7F2F0}" destId="{2D8AE24C-8491-48B8-81BD-5D3B12724B26}" srcOrd="1" destOrd="0" presId="urn:microsoft.com/office/officeart/2016/7/layout/LinearBlockProcessNumbered"/>
    <dgm:cxn modelId="{17EE1F75-E627-402F-825C-35DE39E84010}" type="presOf" srcId="{E0606644-F81E-48C7-897F-50A92C5D22D2}" destId="{6A41DEA4-C133-4C3E-9EAE-9634CE4C97D9}" srcOrd="0" destOrd="0" presId="urn:microsoft.com/office/officeart/2016/7/layout/LinearBlockProcessNumbered"/>
    <dgm:cxn modelId="{5BF1CB76-1C9F-427A-82DC-648ADC3A1380}" type="presOf" srcId="{E0606644-F81E-48C7-897F-50A92C5D22D2}" destId="{E71D4408-8751-4419-ADED-538FF9505210}" srcOrd="1" destOrd="0" presId="urn:microsoft.com/office/officeart/2016/7/layout/LinearBlockProcessNumbered"/>
    <dgm:cxn modelId="{3F61AF9F-97B8-48F6-AB74-A0D1C0C5029D}" type="presOf" srcId="{CCB55917-7B50-4662-9AC2-850B7D4EB34C}" destId="{419EBA6A-6192-4BD1-8244-932364E541B9}" srcOrd="1" destOrd="0" presId="urn:microsoft.com/office/officeart/2016/7/layout/LinearBlockProcessNumbered"/>
    <dgm:cxn modelId="{1E2183A2-21D4-485E-BE59-23709B98D703}" srcId="{A4B0A4FA-F94D-4186-8797-D51648722122}" destId="{CCB55917-7B50-4662-9AC2-850B7D4EB34C}" srcOrd="0" destOrd="0" parTransId="{AE93011D-2098-4469-B58D-ED5D45191ED8}" sibTransId="{CC106D00-3339-41E2-B05F-EB033278E00B}"/>
    <dgm:cxn modelId="{1FE92EC3-CCC1-47A7-968A-925D33F6864B}" type="presOf" srcId="{6CE41647-C743-41A3-97A1-0FA29C92198F}" destId="{8AB8C59A-54F3-4754-B7C3-9D02348BED92}" srcOrd="0" destOrd="0" presId="urn:microsoft.com/office/officeart/2016/7/layout/LinearBlockProcessNumbered"/>
    <dgm:cxn modelId="{E3324CC3-D9A8-492C-9E1A-4C8C19030C27}" srcId="{A4B0A4FA-F94D-4186-8797-D51648722122}" destId="{E0606644-F81E-48C7-897F-50A92C5D22D2}" srcOrd="2" destOrd="0" parTransId="{FEA66135-04B5-468F-BCEF-ABBBC5D7810C}" sibTransId="{6CE41647-C743-41A3-97A1-0FA29C92198F}"/>
    <dgm:cxn modelId="{7648B1E5-FE0F-4DDE-A581-A9B416E9933C}" type="presOf" srcId="{1FF02DAC-7AD0-4437-B9CA-76F10C6D595B}" destId="{ABB32DDC-D1B4-46D4-A6A2-BA50D114F2A1}" srcOrd="0" destOrd="0" presId="urn:microsoft.com/office/officeart/2016/7/layout/LinearBlockProcessNumbered"/>
    <dgm:cxn modelId="{DAC85FBA-38F4-4D21-85C2-2415A2199FB5}" type="presParOf" srcId="{63D00992-5C35-42B2-BC02-DCB908F524F8}" destId="{3EA8C157-F01A-445F-AFA6-D8609C32F08A}" srcOrd="0" destOrd="0" presId="urn:microsoft.com/office/officeart/2016/7/layout/LinearBlockProcessNumbered"/>
    <dgm:cxn modelId="{517CDB85-5D2F-4773-BCD9-6E9B6B5B7D32}" type="presParOf" srcId="{3EA8C157-F01A-445F-AFA6-D8609C32F08A}" destId="{00430AE5-59C3-4F8A-B7CA-3991294531D8}" srcOrd="0" destOrd="0" presId="urn:microsoft.com/office/officeart/2016/7/layout/LinearBlockProcessNumbered"/>
    <dgm:cxn modelId="{5C1AF309-0F6A-48A0-8E45-E236C50788EB}" type="presParOf" srcId="{3EA8C157-F01A-445F-AFA6-D8609C32F08A}" destId="{046AA74B-587A-49BC-9B1E-26130DE3D145}" srcOrd="1" destOrd="0" presId="urn:microsoft.com/office/officeart/2016/7/layout/LinearBlockProcessNumbered"/>
    <dgm:cxn modelId="{07668464-0633-45B3-BF92-3969BE7B6389}" type="presParOf" srcId="{3EA8C157-F01A-445F-AFA6-D8609C32F08A}" destId="{419EBA6A-6192-4BD1-8244-932364E541B9}" srcOrd="2" destOrd="0" presId="urn:microsoft.com/office/officeart/2016/7/layout/LinearBlockProcessNumbered"/>
    <dgm:cxn modelId="{04CD55B1-D3EF-4913-BE79-3B830AF687A7}" type="presParOf" srcId="{63D00992-5C35-42B2-BC02-DCB908F524F8}" destId="{9876194B-3B27-4B17-82D4-10F5241BF5F7}" srcOrd="1" destOrd="0" presId="urn:microsoft.com/office/officeart/2016/7/layout/LinearBlockProcessNumbered"/>
    <dgm:cxn modelId="{EB56E538-13A7-44F0-A46E-1BBBA4B4A165}" type="presParOf" srcId="{63D00992-5C35-42B2-BC02-DCB908F524F8}" destId="{98067038-6CD5-43A5-BCAC-12132905FBBA}" srcOrd="2" destOrd="0" presId="urn:microsoft.com/office/officeart/2016/7/layout/LinearBlockProcessNumbered"/>
    <dgm:cxn modelId="{506B1EC0-590F-4EAB-A228-CB97060C07BC}" type="presParOf" srcId="{98067038-6CD5-43A5-BCAC-12132905FBBA}" destId="{C78782E6-F103-4909-851F-E9C65AC0264C}" srcOrd="0" destOrd="0" presId="urn:microsoft.com/office/officeart/2016/7/layout/LinearBlockProcessNumbered"/>
    <dgm:cxn modelId="{13786114-EDDE-453B-B259-C36DF28641C6}" type="presParOf" srcId="{98067038-6CD5-43A5-BCAC-12132905FBBA}" destId="{ABB32DDC-D1B4-46D4-A6A2-BA50D114F2A1}" srcOrd="1" destOrd="0" presId="urn:microsoft.com/office/officeart/2016/7/layout/LinearBlockProcessNumbered"/>
    <dgm:cxn modelId="{3CA65610-E241-4E00-8B3A-B873EF845880}" type="presParOf" srcId="{98067038-6CD5-43A5-BCAC-12132905FBBA}" destId="{2D8AE24C-8491-48B8-81BD-5D3B12724B26}" srcOrd="2" destOrd="0" presId="urn:microsoft.com/office/officeart/2016/7/layout/LinearBlockProcessNumbered"/>
    <dgm:cxn modelId="{A8A2F2C8-DD80-4931-BEBB-EB8F9A1843FD}" type="presParOf" srcId="{63D00992-5C35-42B2-BC02-DCB908F524F8}" destId="{9A4C8C7B-692A-4541-BCC3-DA053368841F}" srcOrd="3" destOrd="0" presId="urn:microsoft.com/office/officeart/2016/7/layout/LinearBlockProcessNumbered"/>
    <dgm:cxn modelId="{1E746880-6D49-4489-AA54-CEC938E928DE}" type="presParOf" srcId="{63D00992-5C35-42B2-BC02-DCB908F524F8}" destId="{854D9B85-E2B4-4910-A410-72D15F790C87}" srcOrd="4" destOrd="0" presId="urn:microsoft.com/office/officeart/2016/7/layout/LinearBlockProcessNumbered"/>
    <dgm:cxn modelId="{907BAF04-0FD3-412B-BC76-782CAEB77F2F}" type="presParOf" srcId="{854D9B85-E2B4-4910-A410-72D15F790C87}" destId="{6A41DEA4-C133-4C3E-9EAE-9634CE4C97D9}" srcOrd="0" destOrd="0" presId="urn:microsoft.com/office/officeart/2016/7/layout/LinearBlockProcessNumbered"/>
    <dgm:cxn modelId="{352495C1-313A-42A4-94AF-0F5DDD4F491F}" type="presParOf" srcId="{854D9B85-E2B4-4910-A410-72D15F790C87}" destId="{8AB8C59A-54F3-4754-B7C3-9D02348BED92}" srcOrd="1" destOrd="0" presId="urn:microsoft.com/office/officeart/2016/7/layout/LinearBlockProcessNumbered"/>
    <dgm:cxn modelId="{E0E87DED-65D5-4E8E-B3DE-212B11A83CA9}" type="presParOf" srcId="{854D9B85-E2B4-4910-A410-72D15F790C87}" destId="{E71D4408-8751-4419-ADED-538FF9505210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30AE5-59C3-4F8A-B7CA-3991294531D8}">
      <dsp:nvSpPr>
        <dsp:cNvPr id="0" name=""/>
        <dsp:cNvSpPr/>
      </dsp:nvSpPr>
      <dsp:spPr>
        <a:xfrm>
          <a:off x="821" y="0"/>
          <a:ext cx="3327201" cy="23978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Skener osvetlí dokument svetelným lúčom.</a:t>
          </a:r>
        </a:p>
      </dsp:txBody>
      <dsp:txXfrm>
        <a:off x="821" y="959139"/>
        <a:ext cx="3327201" cy="1438708"/>
      </dsp:txXfrm>
    </dsp:sp>
    <dsp:sp modelId="{046AA74B-587A-49BC-9B1E-26130DE3D145}">
      <dsp:nvSpPr>
        <dsp:cNvPr id="0" name=""/>
        <dsp:cNvSpPr/>
      </dsp:nvSpPr>
      <dsp:spPr>
        <a:xfrm>
          <a:off x="821" y="0"/>
          <a:ext cx="3327201" cy="959139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01</a:t>
          </a:r>
        </a:p>
      </dsp:txBody>
      <dsp:txXfrm>
        <a:off x="821" y="0"/>
        <a:ext cx="3327201" cy="959139"/>
      </dsp:txXfrm>
    </dsp:sp>
    <dsp:sp modelId="{C78782E6-F103-4909-851F-E9C65AC0264C}">
      <dsp:nvSpPr>
        <dsp:cNvPr id="0" name=""/>
        <dsp:cNvSpPr/>
      </dsp:nvSpPr>
      <dsp:spPr>
        <a:xfrm>
          <a:off x="3594199" y="0"/>
          <a:ext cx="3327201" cy="23978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Odrazené svetlo zachytí svetelno-citlivý </a:t>
          </a:r>
          <a:r>
            <a:rPr lang="en-US" sz="1900" b="1" kern="1200"/>
            <a:t>snímač</a:t>
          </a:r>
          <a:r>
            <a:rPr lang="en-US" sz="1900" kern="1200"/>
            <a:t>, najčastejšie typu </a:t>
          </a:r>
          <a:r>
            <a:rPr lang="en-US" sz="1900" b="1" kern="1200"/>
            <a:t>CCD</a:t>
          </a:r>
          <a:r>
            <a:rPr lang="en-US" sz="1900" kern="1200"/>
            <a:t> alebo </a:t>
          </a:r>
          <a:r>
            <a:rPr lang="en-US" sz="1900" b="1" kern="1200"/>
            <a:t>CIS</a:t>
          </a:r>
          <a:r>
            <a:rPr lang="en-US" sz="1900" kern="1200"/>
            <a:t>.</a:t>
          </a:r>
        </a:p>
      </dsp:txBody>
      <dsp:txXfrm>
        <a:off x="3594199" y="959139"/>
        <a:ext cx="3327201" cy="1438708"/>
      </dsp:txXfrm>
    </dsp:sp>
    <dsp:sp modelId="{ABB32DDC-D1B4-46D4-A6A2-BA50D114F2A1}">
      <dsp:nvSpPr>
        <dsp:cNvPr id="0" name=""/>
        <dsp:cNvSpPr/>
      </dsp:nvSpPr>
      <dsp:spPr>
        <a:xfrm>
          <a:off x="3594199" y="0"/>
          <a:ext cx="3327201" cy="959139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02</a:t>
          </a:r>
        </a:p>
      </dsp:txBody>
      <dsp:txXfrm>
        <a:off x="3594199" y="0"/>
        <a:ext cx="3327201" cy="959139"/>
      </dsp:txXfrm>
    </dsp:sp>
    <dsp:sp modelId="{6A41DEA4-C133-4C3E-9EAE-9634CE4C97D9}">
      <dsp:nvSpPr>
        <dsp:cNvPr id="0" name=""/>
        <dsp:cNvSpPr/>
      </dsp:nvSpPr>
      <dsp:spPr>
        <a:xfrm>
          <a:off x="7187576" y="0"/>
          <a:ext cx="3327201" cy="23978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Snímané údaje sa prevedú na digitálne dáta a uloží sa výsledný obraz (napr. </a:t>
          </a:r>
          <a:r>
            <a:rPr lang="en-US" sz="1900" b="1" kern="1200"/>
            <a:t>JPEG</a:t>
          </a:r>
          <a:r>
            <a:rPr lang="en-US" sz="1900" kern="1200"/>
            <a:t>,</a:t>
          </a:r>
          <a:r>
            <a:rPr lang="en-US" sz="1900" b="1" kern="1200"/>
            <a:t> PNG</a:t>
          </a:r>
          <a:r>
            <a:rPr lang="en-US" sz="1900" kern="1200"/>
            <a:t>,</a:t>
          </a:r>
          <a:r>
            <a:rPr lang="en-US" sz="1900" b="1" kern="1200"/>
            <a:t> PDF</a:t>
          </a:r>
          <a:r>
            <a:rPr lang="en-US" sz="1900" kern="1200"/>
            <a:t>).</a:t>
          </a:r>
        </a:p>
      </dsp:txBody>
      <dsp:txXfrm>
        <a:off x="7187576" y="959139"/>
        <a:ext cx="3327201" cy="1438708"/>
      </dsp:txXfrm>
    </dsp:sp>
    <dsp:sp modelId="{8AB8C59A-54F3-4754-B7C3-9D02348BED92}">
      <dsp:nvSpPr>
        <dsp:cNvPr id="0" name=""/>
        <dsp:cNvSpPr/>
      </dsp:nvSpPr>
      <dsp:spPr>
        <a:xfrm>
          <a:off x="7187576" y="0"/>
          <a:ext cx="3327201" cy="959139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03</a:t>
          </a:r>
        </a:p>
      </dsp:txBody>
      <dsp:txXfrm>
        <a:off x="7187576" y="0"/>
        <a:ext cx="3327201" cy="959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PSON skener WorkForce DS-1660W, A4, 1200x1200dpi, USB 3.0 | TonerPartner.sk">
            <a:extLst>
              <a:ext uri="{FF2B5EF4-FFF2-40B4-BE49-F238E27FC236}">
                <a16:creationId xmlns:a16="http://schemas.microsoft.com/office/drawing/2014/main" id="{906977FC-E73C-2C03-484B-1E9094180FC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16489" b="8008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latin typeface="Arial"/>
                <a:cs typeface="Arial"/>
              </a:rPr>
              <a:t>Skenery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solidFill>
                  <a:srgbClr val="FFFFFF"/>
                </a:solidFill>
                <a:latin typeface="Arial"/>
                <a:cs typeface="Arial"/>
              </a:rPr>
              <a:t>Maximilian Mac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E697C2-02ED-B4E8-55EB-6D3AC741C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Arial"/>
                <a:cs typeface="Arial"/>
              </a:rPr>
              <a:t>Skener</a:t>
            </a:r>
            <a:endParaRPr lang="en-US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Viete ako funguje skener v tlačiarni? - CDRmarket">
            <a:extLst>
              <a:ext uri="{FF2B5EF4-FFF2-40B4-BE49-F238E27FC236}">
                <a16:creationId xmlns:a16="http://schemas.microsoft.com/office/drawing/2014/main" id="{B6326A47-D00E-BB07-8C27-B387AB8CEF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748" r="6113"/>
          <a:stretch>
            <a:fillRect/>
          </a:stretch>
        </p:blipFill>
        <p:spPr>
          <a:xfrm>
            <a:off x="703182" y="1649999"/>
            <a:ext cx="4777381" cy="3388257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C226F-AEAC-EEAB-C342-C13C64970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Skener</a:t>
            </a:r>
            <a:r>
              <a:rPr lang="en-US" b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(</a:t>
            </a:r>
            <a:r>
              <a:rPr lang="en-US" i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scanner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) je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vstupné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zariadenie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počítača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ktoré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premieňa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texty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obrázky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alebo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predmety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do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digitálnej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formy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b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</a:b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Tieto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dáta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potom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možno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ďalej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ukladať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upravovať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alebo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posielať</a:t>
            </a:r>
            <a:r>
              <a:rPr lang="en-US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135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>
            <a:extLst>
              <a:ext uri="{FF2B5EF4-FFF2-40B4-BE49-F238E27FC236}">
                <a16:creationId xmlns:a16="http://schemas.microsoft.com/office/drawing/2014/main" id="{8E793243-75FD-4150-FC4D-BF26733A6F7D}"/>
              </a:ext>
            </a:extLst>
          </p:cNvPr>
          <p:cNvSpPr/>
          <p:nvPr/>
        </p:nvSpPr>
        <p:spPr>
          <a:xfrm>
            <a:off x="858982" y="637309"/>
            <a:ext cx="5500254" cy="7758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F06963D-4F81-6266-DE7C-808243FDE931}"/>
              </a:ext>
            </a:extLst>
          </p:cNvPr>
          <p:cNvSpPr/>
          <p:nvPr/>
        </p:nvSpPr>
        <p:spPr>
          <a:xfrm>
            <a:off x="858981" y="4225636"/>
            <a:ext cx="9379527" cy="2396836"/>
          </a:xfrm>
          <a:prstGeom prst="rect">
            <a:avLst/>
          </a:pr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802549-F631-936A-1826-46144DDEB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err="1">
                <a:solidFill>
                  <a:schemeClr val="bg1"/>
                </a:solidFill>
                <a:latin typeface="Arial"/>
                <a:cs typeface="Arial"/>
              </a:rPr>
              <a:t>Princíp</a:t>
            </a:r>
            <a:r>
              <a:rPr lang="en-US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b="1" err="1">
                <a:solidFill>
                  <a:schemeClr val="bg1"/>
                </a:solidFill>
                <a:latin typeface="Arial"/>
                <a:cs typeface="Arial"/>
              </a:rPr>
              <a:t>fungovania</a:t>
            </a:r>
            <a:endParaRPr lang="en-US">
              <a:solidFill>
                <a:schemeClr val="bg1"/>
              </a:solidFill>
              <a:latin typeface="Arial"/>
              <a:cs typeface="Arial"/>
            </a:endParaRP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4E2304F6-1F34-110C-3B76-195FD391368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24345" y="1548534"/>
          <a:ext cx="10515600" cy="2397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682555F-F2C4-D1FB-3B17-A58C0BC1CABB}"/>
              </a:ext>
            </a:extLst>
          </p:cNvPr>
          <p:cNvSpPr txBox="1"/>
          <p:nvPr/>
        </p:nvSpPr>
        <p:spPr>
          <a:xfrm>
            <a:off x="942109" y="4322618"/>
            <a:ext cx="9199418" cy="22159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CCD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(Charge Coupled Device) –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snímač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ktorý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premieňa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svetlo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elektrický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signál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s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vysokou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kvalitou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obrazu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CIS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(Contact Image Sensor) –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lacnejší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snímač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ktorý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sníma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obraz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priamo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v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kontakte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s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dokumentom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používa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v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tenších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skeneroch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2400" b="1" dirty="0">
              <a:solidFill>
                <a:schemeClr val="bg1"/>
              </a:solidFill>
              <a:latin typeface="Arial"/>
              <a:ea typeface="+mn-lt"/>
              <a:cs typeface="+mn-lt"/>
            </a:endParaRPr>
          </a:p>
          <a:p>
            <a:pPr algn="l"/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4744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3684CCF-CEBB-4D8E-A366-95E43D4C7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003D4-6F1A-5B9E-FBCE-04F9DA5B5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4960945" cy="1325563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/>
                <a:cs typeface="Arial"/>
              </a:rPr>
              <a:t>Typy</a:t>
            </a:r>
            <a:r>
              <a:rPr lang="en-US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/>
                <a:cs typeface="Arial"/>
              </a:rPr>
              <a:t>skenerov</a:t>
            </a:r>
            <a:endParaRPr lang="en-US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A38CE-D564-E1EF-B666-ACA0C96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961171" cy="457301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b="1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Plošný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(Flatbed) –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najrozšírenejší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typ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dokument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položí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sklenenú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plochu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18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800" b="1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Ručný</a:t>
            </a:r>
            <a:r>
              <a:rPr lang="en-US" sz="1800" b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(Handheld) –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prenáša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po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papieri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ručne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vhodný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rýchle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snímanie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textov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18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800" b="1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Listový</a:t>
            </a:r>
            <a:r>
              <a:rPr lang="en-US" sz="1800" b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(Sheet-fed) –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dokument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vkladá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ako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do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tlačiarne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vhodný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pre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viac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strán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18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800" b="1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Filmový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(Slide/Film) –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používa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digitalizáciu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fotografických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filmov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negatívov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18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800" b="1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Bubnový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(Drum) –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profesionálny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typ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s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veľmi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vysokým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rozlíšením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používaný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v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tlačiarňach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18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3D </a:t>
            </a:r>
            <a:r>
              <a:rPr lang="en-US" sz="1800" b="1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skener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–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sníma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tvar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rozmery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objektov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v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priestore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pomocou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laseru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alebo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svetelného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18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lúča</a:t>
            </a:r>
            <a:r>
              <a:rPr lang="en-US" sz="18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1800">
              <a:solidFill>
                <a:schemeClr val="bg1"/>
              </a:solidFill>
              <a:latin typeface="Arial"/>
              <a:cs typeface="Arial"/>
            </a:endParaRPr>
          </a:p>
          <a:p>
            <a:endParaRPr lang="en-US" sz="15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6" name="Picture 5" descr="IRISCan Express 4 skener, A4, prenosný, farebný, 1200 x 1200 dpi. , USB |  TonerPartner.sk">
            <a:extLst>
              <a:ext uri="{FF2B5EF4-FFF2-40B4-BE49-F238E27FC236}">
                <a16:creationId xmlns:a16="http://schemas.microsoft.com/office/drawing/2014/main" id="{C158D5D9-C439-CC26-F2A7-9677555C68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016" r="10221" b="-3"/>
          <a:stretch>
            <a:fillRect/>
          </a:stretch>
        </p:blipFill>
        <p:spPr>
          <a:xfrm>
            <a:off x="6863996" y="3154859"/>
            <a:ext cx="4030579" cy="3703141"/>
          </a:xfrm>
          <a:custGeom>
            <a:avLst/>
            <a:gdLst/>
            <a:ahLst/>
            <a:cxnLst/>
            <a:rect l="l" t="t" r="r" b="b"/>
            <a:pathLst>
              <a:path w="4030579" h="3703141">
                <a:moveTo>
                  <a:pt x="2015289" y="0"/>
                </a:moveTo>
                <a:cubicBezTo>
                  <a:pt x="3128303" y="0"/>
                  <a:pt x="4030579" y="902277"/>
                  <a:pt x="4030579" y="2015290"/>
                </a:cubicBezTo>
                <a:cubicBezTo>
                  <a:pt x="4030579" y="2710923"/>
                  <a:pt x="3678127" y="3324237"/>
                  <a:pt x="3142057" y="3686399"/>
                </a:cubicBezTo>
                <a:lnTo>
                  <a:pt x="3114499" y="3703141"/>
                </a:lnTo>
                <a:lnTo>
                  <a:pt x="916080" y="3703141"/>
                </a:lnTo>
                <a:lnTo>
                  <a:pt x="888522" y="3686399"/>
                </a:lnTo>
                <a:cubicBezTo>
                  <a:pt x="352452" y="3324237"/>
                  <a:pt x="0" y="2710923"/>
                  <a:pt x="0" y="2015290"/>
                </a:cubicBezTo>
                <a:cubicBezTo>
                  <a:pt x="0" y="902277"/>
                  <a:pt x="902277" y="0"/>
                  <a:pt x="2015289" y="0"/>
                </a:cubicBezTo>
                <a:close/>
              </a:path>
            </a:pathLst>
          </a:custGeom>
        </p:spPr>
      </p:pic>
      <p:sp>
        <p:nvSpPr>
          <p:cNvPr id="13" name="Arc 12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10869" y="-729072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EPSON skener WorkForce DS-1660W, A4, 1200x1200dpi, USB 3.0 | TonerPartner.sk">
            <a:extLst>
              <a:ext uri="{FF2B5EF4-FFF2-40B4-BE49-F238E27FC236}">
                <a16:creationId xmlns:a16="http://schemas.microsoft.com/office/drawing/2014/main" id="{FAD8FBCE-B867-912C-6A8D-646F1AA682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02" r="10434" b="3"/>
          <a:stretch>
            <a:fillRect/>
          </a:stretch>
        </p:blipFill>
        <p:spPr>
          <a:xfrm>
            <a:off x="63058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pic>
        <p:nvPicPr>
          <p:cNvPr id="4" name="Picture 3" descr="Skener ExVAN E-9610 2D Wireless s nabíjacou kolískou - E-pokladne">
            <a:extLst>
              <a:ext uri="{FF2B5EF4-FFF2-40B4-BE49-F238E27FC236}">
                <a16:creationId xmlns:a16="http://schemas.microsoft.com/office/drawing/2014/main" id="{84E831F2-71B4-D4FF-8BFD-A6FEEFAC661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7620" r="19432" b="1"/>
          <a:stretch>
            <a:fillRect/>
          </a:stretch>
        </p:blipFill>
        <p:spPr>
          <a:xfrm>
            <a:off x="9933462" y="372217"/>
            <a:ext cx="2258539" cy="3554668"/>
          </a:xfrm>
          <a:custGeom>
            <a:avLst/>
            <a:gdLst/>
            <a:ahLst/>
            <a:cxnLst/>
            <a:rect l="l" t="t" r="r" b="b"/>
            <a:pathLst>
              <a:path w="2258539" h="3554668">
                <a:moveTo>
                  <a:pt x="1777334" y="0"/>
                </a:moveTo>
                <a:cubicBezTo>
                  <a:pt x="1900033" y="0"/>
                  <a:pt x="2019829" y="12434"/>
                  <a:pt x="2135529" y="36109"/>
                </a:cubicBezTo>
                <a:lnTo>
                  <a:pt x="2258539" y="67738"/>
                </a:lnTo>
                <a:lnTo>
                  <a:pt x="2258539" y="3486930"/>
                </a:lnTo>
                <a:lnTo>
                  <a:pt x="2135529" y="3518559"/>
                </a:lnTo>
                <a:cubicBezTo>
                  <a:pt x="2019829" y="3542235"/>
                  <a:pt x="1900033" y="3554668"/>
                  <a:pt x="1777334" y="3554668"/>
                </a:cubicBezTo>
                <a:cubicBezTo>
                  <a:pt x="795739" y="3554668"/>
                  <a:pt x="0" y="2758929"/>
                  <a:pt x="0" y="1777334"/>
                </a:cubicBezTo>
                <a:cubicBezTo>
                  <a:pt x="0" y="795740"/>
                  <a:pt x="795739" y="0"/>
                  <a:pt x="177733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9249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7CBEA-F2C7-C4C5-640F-A0BEC1F7F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chemeClr val="bg1"/>
                </a:solidFill>
                <a:latin typeface="Arial"/>
                <a:ea typeface="+mj-lt"/>
                <a:cs typeface="+mj-lt"/>
              </a:rPr>
              <a:t>Využitie</a:t>
            </a:r>
            <a:r>
              <a:rPr lang="en-US" dirty="0">
                <a:solidFill>
                  <a:schemeClr val="bg1"/>
                </a:solidFill>
                <a:latin typeface="Arial"/>
                <a:ea typeface="+mj-lt"/>
                <a:cs typeface="+mj-lt"/>
              </a:rPr>
              <a:t> </a:t>
            </a:r>
            <a:r>
              <a:rPr lang="en-US" err="1">
                <a:solidFill>
                  <a:schemeClr val="bg1"/>
                </a:solidFill>
                <a:latin typeface="Arial"/>
                <a:ea typeface="+mj-lt"/>
                <a:cs typeface="+mj-lt"/>
              </a:rPr>
              <a:t>skenerov</a:t>
            </a:r>
            <a:endParaRPr lang="en-US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A2D6-9524-3A26-E4E3-C3009F6DE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Digitalizácia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fotografií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listín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výkresov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dokumentov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24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Archivácia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zálohovanie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papierových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záznamov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24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OCR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–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prevod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vytlačeného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textu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editovateľnú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digitálnu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podobu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24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Grafické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práce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návrhy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tlač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24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Medicínske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zobrazovanie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(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napr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 CT – </a:t>
            </a:r>
            <a:r>
              <a:rPr lang="en-US" sz="2400" i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Computed Tomography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).</a:t>
            </a:r>
            <a:endParaRPr lang="en-US" sz="240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Priemysel –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meranie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tvarov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výroba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3D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modelov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kontrola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kvality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2400">
              <a:solidFill>
                <a:schemeClr val="bg1"/>
              </a:solidFill>
              <a:latin typeface="Arial"/>
              <a:cs typeface="Arial"/>
            </a:endParaRPr>
          </a:p>
          <a:p>
            <a:endParaRPr lang="en-US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6D68AC-DF52-2615-EAE9-43DB37A22712}"/>
              </a:ext>
            </a:extLst>
          </p:cNvPr>
          <p:cNvSpPr txBox="1"/>
          <p:nvPr/>
        </p:nvSpPr>
        <p:spPr>
          <a:xfrm>
            <a:off x="844605" y="5203035"/>
            <a:ext cx="931025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OCR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(Optical Character Recognition) –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optické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rozpoznávanie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znakov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; program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rozpozná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text v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naskenovanom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obrázku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prevedie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ho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upraviteľný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text.</a:t>
            </a:r>
            <a:endParaRPr lang="en-US" sz="240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161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22DDD-F1C3-F582-1A71-5D66346CA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chemeClr val="bg1"/>
                </a:solidFill>
                <a:latin typeface="Arial"/>
                <a:ea typeface="+mj-lt"/>
                <a:cs typeface="+mj-lt"/>
              </a:rPr>
              <a:t>Výhody</a:t>
            </a:r>
            <a:r>
              <a:rPr lang="en-US" dirty="0">
                <a:solidFill>
                  <a:schemeClr val="bg1"/>
                </a:solidFill>
                <a:latin typeface="Arial"/>
                <a:ea typeface="+mj-lt"/>
                <a:cs typeface="+mj-lt"/>
              </a:rPr>
              <a:t> a </a:t>
            </a:r>
            <a:r>
              <a:rPr lang="en-US" err="1">
                <a:solidFill>
                  <a:schemeClr val="bg1"/>
                </a:solidFill>
                <a:latin typeface="Arial"/>
                <a:ea typeface="+mj-lt"/>
                <a:cs typeface="+mj-lt"/>
              </a:rPr>
              <a:t>výhody</a:t>
            </a:r>
            <a:endParaRPr lang="en-US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F78E2-9A70-0364-043C-21EC2BD08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72" y="2144279"/>
            <a:ext cx="368531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Presný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prenos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informácií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do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počítača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</a:p>
          <a:p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Umožňuje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archivovať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upravovať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staré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dokumenty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</a:p>
          <a:p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Rýchle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kopírovanie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digitalizácia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</a:p>
          <a:p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Možnosť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rozpoznania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textu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cez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OCR.</a:t>
            </a:r>
            <a:endParaRPr lang="en-US" sz="2400">
              <a:solidFill>
                <a:schemeClr val="bg1"/>
              </a:solidFill>
              <a:latin typeface="Aptos" panose="020B000402020202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D9C66B-10C2-C9D6-4313-5943A4E80017}"/>
              </a:ext>
            </a:extLst>
          </p:cNvPr>
          <p:cNvSpPr txBox="1"/>
          <p:nvPr/>
        </p:nvSpPr>
        <p:spPr>
          <a:xfrm>
            <a:off x="5943599" y="2147454"/>
            <a:ext cx="4918363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Kvalitné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modely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sú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drahšie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Veľké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naskenované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súbory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zaberajú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viac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miesta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Vyžadujú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softvér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čas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na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spracovanie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Kvalita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závisí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od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rozlíšenia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(DPI) a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typu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snímača</a:t>
            </a:r>
            <a:r>
              <a:rPr lang="en-US" sz="24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.</a:t>
            </a:r>
            <a:endParaRPr lang="en-US" sz="240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6194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Vstupné zariadenia - Skener, dianadstavec (TMA) :)">
            <a:extLst>
              <a:ext uri="{FF2B5EF4-FFF2-40B4-BE49-F238E27FC236}">
                <a16:creationId xmlns:a16="http://schemas.microsoft.com/office/drawing/2014/main" id="{841A8BE9-4FAF-B935-16D8-8EAAB5E28E0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r="888" b="-1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CB21ED-B3D5-E96F-EC7C-0812B957F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>
                <a:solidFill>
                  <a:srgbClr val="FFFFFF"/>
                </a:solidFill>
              </a:rPr>
              <a:t>Dakujem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2582853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8326ebf88074553dc11148e509bc90ed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3516057aba64f827df443aea10c041a1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02D7DEE-8026-4C0F-92F5-EF9C713F65CA}"/>
</file>

<file path=customXml/itemProps2.xml><?xml version="1.0" encoding="utf-8"?>
<ds:datastoreItem xmlns:ds="http://schemas.openxmlformats.org/officeDocument/2006/customXml" ds:itemID="{4D6C5A83-EF8B-45F1-A370-6AC278F3B9B7}"/>
</file>

<file path=customXml/itemProps3.xml><?xml version="1.0" encoding="utf-8"?>
<ds:datastoreItem xmlns:ds="http://schemas.openxmlformats.org/officeDocument/2006/customXml" ds:itemID="{31161338-FCDD-4DA2-9F7E-E90933E54C3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Skenery</vt:lpstr>
      <vt:lpstr>Skener</vt:lpstr>
      <vt:lpstr>Princíp fungovania</vt:lpstr>
      <vt:lpstr>Typy skenerov</vt:lpstr>
      <vt:lpstr>Využitie skenerov</vt:lpstr>
      <vt:lpstr>Výhody a výhody</vt:lpstr>
      <vt:lpstr>Dakujem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154</cp:revision>
  <dcterms:created xsi:type="dcterms:W3CDTF">2025-10-13T14:42:19Z</dcterms:created>
  <dcterms:modified xsi:type="dcterms:W3CDTF">2025-10-13T15:22:47Z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0x010100956EDE4319A11C4FA7DB10143A1D2B09</vt:lpwstr>
  </property>
</Properties>
</file>