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6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34" r:id="rId1"/>
  </p:sldMasterIdLst>
  <p:sldIdLst>
    <p:sldId id="256" r:id="rId2"/>
    <p:sldId id="259" r:id="rId3"/>
    <p:sldId id="258" r:id="rId4"/>
    <p:sldId id="257" r:id="rId5"/>
    <p:sldId id="260" r:id="rId6"/>
    <p:sldId id="261" r:id="rId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4CBD6"/>
    <a:srgbClr val="0BD7B0"/>
    <a:srgbClr val="434241"/>
    <a:srgbClr val="FF0066"/>
    <a:srgbClr val="CCFF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510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13" Type="http://schemas.openxmlformats.org/officeDocument/2006/relationships/customXml" Target="../customXml/item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Relationship Id="rId14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tx2">
                  <a:lumMod val="5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k-SK"/>
              <a:t>Kliknutím upravte štýl predlohy podnadpisu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77511" y="5410201"/>
            <a:ext cx="2743200" cy="365125"/>
          </a:xfrm>
        </p:spPr>
        <p:txBody>
          <a:bodyPr/>
          <a:lstStyle/>
          <a:p>
            <a:fld id="{31A117A7-5C34-46AA-AF6F-86CB51444B72}" type="datetimeFigureOut">
              <a:rPr lang="sk-SK" smtClean="0"/>
              <a:t>15. 9. 2025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6424" y="5410201"/>
            <a:ext cx="5124886" cy="365125"/>
          </a:xfrm>
        </p:spPr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6911" y="5410199"/>
            <a:ext cx="771089" cy="365125"/>
          </a:xfrm>
        </p:spPr>
        <p:txBody>
          <a:bodyPr/>
          <a:lstStyle/>
          <a:p>
            <a:fld id="{844BF6B3-FDF9-482F-AE4E-ED0105AACDC1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920999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tický 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sk-SK"/>
              <a:t>Kliknutím na ikonu pridáte obrázok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5124020"/>
            <a:ext cx="9910859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A117A7-5C34-46AA-AF6F-86CB51444B72}" type="datetimeFigureOut">
              <a:rPr lang="sk-SK" smtClean="0"/>
              <a:t>15. 9. 2025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4BF6B3-FDF9-482F-AE4E-ED0105AACDC1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3130312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ov a po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4419599"/>
            <a:ext cx="9904459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A117A7-5C34-46AA-AF6F-86CB51444B72}" type="datetimeFigureOut">
              <a:rPr lang="sk-SK" smtClean="0"/>
              <a:t>15. 9. 2025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4BF6B3-FDF9-482F-AE4E-ED0105AACDC1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4992228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onuka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599"/>
            <a:ext cx="9302752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4309919"/>
            <a:ext cx="99060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A117A7-5C34-46AA-AF6F-86CB51444B72}" type="datetimeFigureOut">
              <a:rPr lang="sk-SK" smtClean="0"/>
              <a:t>15. 9. 2025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4BF6B3-FDF9-482F-AE4E-ED0105AACDC1}" type="slidenum">
              <a:rPr lang="sk-SK" smtClean="0"/>
              <a:t>‹#›</a:t>
            </a:fld>
            <a:endParaRPr lang="sk-SK"/>
          </a:p>
        </p:txBody>
      </p:sp>
      <p:sp>
        <p:nvSpPr>
          <p:cNvPr id="60" name="TextBox 59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537370" y="276497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829365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s náz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2134041"/>
            <a:ext cx="99060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4657655"/>
            <a:ext cx="9904505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A117A7-5C34-46AA-AF6F-86CB51444B72}" type="datetimeFigureOut">
              <a:rPr lang="sk-SK" smtClean="0"/>
              <a:t>15. 9. 2025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4BF6B3-FDF9-482F-AE4E-ED0105AACDC1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126579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tĺpe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41410" y="2674463"/>
            <a:ext cx="319689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27918" y="3360263"/>
            <a:ext cx="3208735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4766" y="2677635"/>
            <a:ext cx="3184385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04213" y="3363435"/>
            <a:ext cx="3195830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442" y="2674463"/>
            <a:ext cx="3194968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52442" y="3360263"/>
            <a:ext cx="319496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A117A7-5C34-46AA-AF6F-86CB51444B72}" type="datetimeFigureOut">
              <a:rPr lang="sk-SK" smtClean="0"/>
              <a:t>15. 9. 2025</a:t>
            </a:fld>
            <a:endParaRPr lang="sk-SK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4BF6B3-FDF9-482F-AE4E-ED0105AACDC1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4069515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tĺpec s obrázk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141411" y="609600"/>
            <a:ext cx="9905999" cy="1905000"/>
          </a:xfrm>
        </p:spPr>
        <p:txBody>
          <a:bodyPr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sk-SK"/>
              <a:t>Kliknutím na ikonu pridáte obrázok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41413" y="4980858"/>
            <a:ext cx="319524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9053" y="4404596"/>
            <a:ext cx="32004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89053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sk-SK"/>
              <a:t>Kliknutím na ikonu pridáte obrázok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87593" y="4980857"/>
            <a:ext cx="32004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567" y="4404595"/>
            <a:ext cx="3190741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52442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sk-SK"/>
              <a:t>Kliknutím na ikonu pridáte obrázok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52442" y="4980854"/>
            <a:ext cx="3194968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A117A7-5C34-46AA-AF6F-86CB51444B72}" type="datetimeFigureOut">
              <a:rPr lang="sk-SK" smtClean="0"/>
              <a:t>15. 9. 2025</a:t>
            </a:fld>
            <a:endParaRPr lang="sk-SK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4BF6B3-FDF9-482F-AE4E-ED0105AACDC1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0120325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A117A7-5C34-46AA-AF6F-86CB51444B72}" type="datetimeFigureOut">
              <a:rPr lang="sk-SK" smtClean="0"/>
              <a:t>15. 9. 2025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4BF6B3-FDF9-482F-AE4E-ED0105AACDC1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7963052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609599"/>
            <a:ext cx="2005011" cy="5181601"/>
          </a:xfrm>
        </p:spPr>
        <p:txBody>
          <a:bodyPr vert="eaVert"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0" y="609599"/>
            <a:ext cx="7748590" cy="5181601"/>
          </a:xfrm>
        </p:spPr>
        <p:txBody>
          <a:bodyPr vert="eaVert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A117A7-5C34-46AA-AF6F-86CB51444B72}" type="datetimeFigureOut">
              <a:rPr lang="sk-SK" smtClean="0"/>
              <a:t>15. 9. 2025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4BF6B3-FDF9-482F-AE4E-ED0105AACDC1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1763228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A117A7-5C34-46AA-AF6F-86CB51444B72}" type="datetimeFigureOut">
              <a:rPr lang="sk-SK" smtClean="0"/>
              <a:t>15. 9. 2025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4BF6B3-FDF9-482F-AE4E-ED0105AACDC1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6234464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419226"/>
            <a:ext cx="99060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A117A7-5C34-46AA-AF6F-86CB51444B72}" type="datetimeFigureOut">
              <a:rPr lang="sk-SK" smtClean="0"/>
              <a:t>15. 9. 2025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4BF6B3-FDF9-482F-AE4E-ED0105AACDC1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6298295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0" y="2249486"/>
            <a:ext cx="4878389" cy="3541714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49486"/>
            <a:ext cx="4875211" cy="3541714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A117A7-5C34-46AA-AF6F-86CB51444B72}" type="datetimeFigureOut">
              <a:rPr lang="sk-SK" smtClean="0"/>
              <a:t>15. 9. 2025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4BF6B3-FDF9-482F-AE4E-ED0105AACDC1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4400528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19126"/>
            <a:ext cx="9906000" cy="1477961"/>
          </a:xfrm>
        </p:spPr>
        <p:txBody>
          <a:bodyPr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019" y="2249486"/>
            <a:ext cx="4649783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0" y="3073397"/>
            <a:ext cx="4878391" cy="2717801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8" y="2249485"/>
            <a:ext cx="4646602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073397"/>
            <a:ext cx="4875210" cy="2717801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A117A7-5C34-46AA-AF6F-86CB51444B72}" type="datetimeFigureOut">
              <a:rPr lang="sk-SK" smtClean="0"/>
              <a:t>15. 9. 2025</a:t>
            </a:fld>
            <a:endParaRPr lang="sk-SK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4BF6B3-FDF9-482F-AE4E-ED0105AACDC1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7111368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A117A7-5C34-46AA-AF6F-86CB51444B72}" type="datetimeFigureOut">
              <a:rPr lang="sk-SK" smtClean="0"/>
              <a:t>15. 9. 2025</a:t>
            </a:fld>
            <a:endParaRPr lang="sk-SK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4BF6B3-FDF9-482F-AE4E-ED0105AACDC1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5294868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A117A7-5C34-46AA-AF6F-86CB51444B72}" type="datetimeFigureOut">
              <a:rPr lang="sk-SK" smtClean="0"/>
              <a:t>15. 9. 2025</a:t>
            </a:fld>
            <a:endParaRPr lang="sk-SK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4BF6B3-FDF9-482F-AE4E-ED0105AACDC1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7891773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6200" y="592666"/>
            <a:ext cx="5891209" cy="5198534"/>
          </a:xfrm>
        </p:spPr>
        <p:txBody>
          <a:bodyPr anchor="ctr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6705" y="2249486"/>
            <a:ext cx="3856037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A117A7-5C34-46AA-AF6F-86CB51444B72}" type="datetimeFigureOut">
              <a:rPr lang="sk-SK" smtClean="0"/>
              <a:t>15. 9. 2025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4BF6B3-FDF9-482F-AE4E-ED0105AACDC1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9258443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k-SK"/>
              <a:t>Kliknutím na ikonu pridáte obrázok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2249486"/>
            <a:ext cx="5934511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A117A7-5C34-46AA-AF6F-86CB51444B72}" type="datetimeFigureOut">
              <a:rPr lang="sk-SK" smtClean="0"/>
              <a:t>15. 9. 2025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4BF6B3-FDF9-482F-AE4E-ED0105AACDC1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752365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30000"/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4288" y="0"/>
            <a:ext cx="12053888" cy="6858001"/>
            <a:chOff x="-14288" y="0"/>
            <a:chExt cx="12053888" cy="6858001"/>
          </a:xfrm>
          <a:gradFill flip="none" rotWithShape="1">
            <a:gsLst>
              <a:gs pos="0">
                <a:schemeClr val="tx2"/>
              </a:gs>
              <a:gs pos="100000">
                <a:schemeClr val="tx2">
                  <a:lumMod val="50000"/>
                </a:schemeClr>
              </a:gs>
            </a:gsLst>
            <a:lin ang="5400000" scaled="0"/>
            <a:tileRect/>
          </a:gradFill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pFill/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pFill/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A117A7-5C34-46AA-AF6F-86CB51444B72}" type="datetimeFigureOut">
              <a:rPr lang="sk-SK" smtClean="0"/>
              <a:t>15. 9. 2025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4BF6B3-FDF9-482F-AE4E-ED0105AACDC1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87144465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35" r:id="rId1"/>
    <p:sldLayoutId id="2147483836" r:id="rId2"/>
    <p:sldLayoutId id="2147483837" r:id="rId3"/>
    <p:sldLayoutId id="2147483838" r:id="rId4"/>
    <p:sldLayoutId id="2147483839" r:id="rId5"/>
    <p:sldLayoutId id="2147483840" r:id="rId6"/>
    <p:sldLayoutId id="2147483841" r:id="rId7"/>
    <p:sldLayoutId id="2147483842" r:id="rId8"/>
    <p:sldLayoutId id="2147483843" r:id="rId9"/>
    <p:sldLayoutId id="2147483844" r:id="rId10"/>
    <p:sldLayoutId id="2147483845" r:id="rId11"/>
    <p:sldLayoutId id="2147483846" r:id="rId12"/>
    <p:sldLayoutId id="2147483847" r:id="rId13"/>
    <p:sldLayoutId id="2147483848" r:id="rId14"/>
    <p:sldLayoutId id="2147483849" r:id="rId15"/>
    <p:sldLayoutId id="2147483850" r:id="rId16"/>
    <p:sldLayoutId id="2147483851" r:id="rId17"/>
  </p:sldLayoutIdLst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2000"/>
                    </a14:imgEffect>
                    <a14:imgEffect>
                      <a14:brightnessContrast bright="-8000" contrast="12000"/>
                    </a14:imgEffect>
                  </a14:imgLayer>
                </a14:imgProps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7B4C704-B7EB-42EA-9FEE-F9593FFDC44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58672" y="248444"/>
            <a:ext cx="8874655" cy="1002770"/>
          </a:xfrm>
        </p:spPr>
        <p:txBody>
          <a:bodyPr>
            <a:normAutofit/>
          </a:bodyPr>
          <a:lstStyle/>
          <a:p>
            <a:pPr algn="ctr"/>
            <a:r>
              <a:rPr lang="sk-SK" sz="5400" b="1" dirty="0">
                <a:ln>
                  <a:solidFill>
                    <a:schemeClr val="bg1"/>
                  </a:solidFill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a:rPr>
              <a:t>Mikrofón</a:t>
            </a:r>
            <a:endParaRPr lang="sk-SK" b="1" dirty="0">
              <a:ln>
                <a:solidFill>
                  <a:schemeClr val="bg1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4DA5C9E0-8BFB-4BBA-A9F5-8F8EE5A7454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00213" y="5234252"/>
            <a:ext cx="8791575" cy="1273704"/>
          </a:xfrm>
        </p:spPr>
        <p:txBody>
          <a:bodyPr>
            <a:normAutofit lnSpcReduction="10000"/>
          </a:bodyPr>
          <a:lstStyle/>
          <a:p>
            <a:pPr algn="ctr">
              <a:lnSpc>
                <a:spcPct val="100000"/>
              </a:lnSpc>
            </a:pPr>
            <a:r>
              <a:rPr lang="sk-SK" sz="3200" b="1" dirty="0">
                <a:ln>
                  <a:solidFill>
                    <a:schemeClr val="bg1"/>
                  </a:solidFill>
                </a:ln>
                <a:solidFill>
                  <a:schemeClr val="tx1"/>
                </a:solidFill>
              </a:rPr>
              <a:t>Jakub </a:t>
            </a:r>
            <a:r>
              <a:rPr lang="sk-SK" sz="3200" b="1" dirty="0" err="1">
                <a:ln>
                  <a:solidFill>
                    <a:schemeClr val="bg1"/>
                  </a:solidFill>
                </a:ln>
                <a:solidFill>
                  <a:schemeClr val="tx1"/>
                </a:solidFill>
              </a:rPr>
              <a:t>Janeček</a:t>
            </a:r>
            <a:endParaRPr lang="sk-SK" sz="3200" b="1" dirty="0">
              <a:ln>
                <a:solidFill>
                  <a:schemeClr val="bg1"/>
                </a:solidFill>
              </a:ln>
              <a:solidFill>
                <a:schemeClr val="tx1"/>
              </a:solidFill>
            </a:endParaRPr>
          </a:p>
          <a:p>
            <a:pPr algn="ctr"/>
            <a:r>
              <a:rPr lang="sk-SK" sz="3600" b="1" dirty="0">
                <a:ln>
                  <a:solidFill>
                    <a:schemeClr val="bg1"/>
                  </a:solidFill>
                </a:ln>
                <a:solidFill>
                  <a:schemeClr val="bg2">
                    <a:lumMod val="10000"/>
                    <a:lumOff val="90000"/>
                  </a:schemeClr>
                </a:solidFill>
              </a:rPr>
              <a:t>3.C</a:t>
            </a:r>
            <a:endParaRPr lang="sk-SK" sz="2400" b="1" dirty="0">
              <a:ln>
                <a:solidFill>
                  <a:schemeClr val="bg1"/>
                </a:solidFill>
              </a:ln>
              <a:solidFill>
                <a:schemeClr val="bg2">
                  <a:lumMod val="10000"/>
                  <a:lumOff val="9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66916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38000"/>
                    </a14:imgEffect>
                    <a14:imgEffect>
                      <a14:brightnessContrast bright="-32000" contrast="17000"/>
                    </a14:imgEffect>
                  </a14:imgLayer>
                </a14:imgProps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2BD93CE-EC35-4E24-B794-4B222A6AE4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2" y="322185"/>
            <a:ext cx="9905998" cy="964749"/>
          </a:xfrm>
        </p:spPr>
        <p:txBody>
          <a:bodyPr/>
          <a:lstStyle/>
          <a:p>
            <a:pPr algn="ctr"/>
            <a:r>
              <a:rPr lang="sk-SK" b="1" dirty="0">
                <a:ln>
                  <a:solidFill>
                    <a:schemeClr val="bg1"/>
                  </a:solidFill>
                </a:ln>
              </a:rPr>
              <a:t>PRINCÍP ČINNOSTI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49D7AFD4-D331-4772-8359-F5F8CF9518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2377" y="2081477"/>
            <a:ext cx="10524067" cy="3854980"/>
          </a:xfrm>
        </p:spPr>
        <p:txBody>
          <a:bodyPr>
            <a:normAutofit fontScale="92500" lnSpcReduction="20000"/>
          </a:bodyPr>
          <a:lstStyle/>
          <a:p>
            <a:r>
              <a:rPr lang="sk-SK" sz="2000" b="1" dirty="0">
                <a:ln>
                  <a:solidFill>
                    <a:schemeClr val="bg1"/>
                  </a:solidFill>
                </a:ln>
                <a:latin typeface="Artifakt Element Black" panose="020B0A03050000020004" pitchFamily="34" charset="0"/>
                <a:ea typeface="Artifakt Element Black" panose="020B0A03050000020004" pitchFamily="34" charset="0"/>
              </a:rPr>
              <a:t>Mikrofón je vstupné zariadenie, ktoré mení </a:t>
            </a:r>
            <a:r>
              <a:rPr lang="sk-SK" sz="2000" b="1" dirty="0">
                <a:ln>
                  <a:solidFill>
                    <a:schemeClr val="bg1"/>
                  </a:solidFill>
                </a:ln>
                <a:solidFill>
                  <a:schemeClr val="accent1">
                    <a:lumMod val="75000"/>
                  </a:schemeClr>
                </a:solidFill>
                <a:latin typeface="Artifakt Element Black" panose="020B0A03050000020004" pitchFamily="34" charset="0"/>
                <a:ea typeface="Artifakt Element Black" panose="020B0A03050000020004" pitchFamily="34" charset="0"/>
              </a:rPr>
              <a:t>zvukovú vlnu</a:t>
            </a:r>
            <a:r>
              <a:rPr lang="sk-SK" sz="2000" b="1" dirty="0">
                <a:ln>
                  <a:solidFill>
                    <a:schemeClr val="bg1"/>
                  </a:solidFill>
                </a:ln>
                <a:latin typeface="Artifakt Element Black" panose="020B0A03050000020004" pitchFamily="34" charset="0"/>
                <a:ea typeface="Artifakt Element Black" panose="020B0A03050000020004" pitchFamily="34" charset="0"/>
              </a:rPr>
              <a:t> na </a:t>
            </a:r>
            <a:r>
              <a:rPr lang="sk-SK" sz="2000" b="1" dirty="0">
                <a:ln>
                  <a:solidFill>
                    <a:schemeClr val="bg1"/>
                  </a:solidFill>
                </a:ln>
                <a:solidFill>
                  <a:schemeClr val="accent2"/>
                </a:solidFill>
                <a:latin typeface="Artifakt Element Black" panose="020B0A03050000020004" pitchFamily="34" charset="0"/>
                <a:ea typeface="Artifakt Element Black" panose="020B0A03050000020004" pitchFamily="34" charset="0"/>
              </a:rPr>
              <a:t>elektrický signál</a:t>
            </a:r>
            <a:r>
              <a:rPr lang="sk-SK" sz="2000" b="1" dirty="0">
                <a:ln>
                  <a:solidFill>
                    <a:schemeClr val="bg1"/>
                  </a:solidFill>
                </a:ln>
                <a:latin typeface="Artifakt Element Black" panose="020B0A03050000020004" pitchFamily="34" charset="0"/>
                <a:ea typeface="Artifakt Element Black" panose="020B0A03050000020004" pitchFamily="34" charset="0"/>
              </a:rPr>
              <a:t> tak, že zvuková vlna </a:t>
            </a:r>
            <a:r>
              <a:rPr lang="sk-SK" sz="2000" b="1" dirty="0">
                <a:ln>
                  <a:solidFill>
                    <a:schemeClr val="bg1"/>
                  </a:solidFill>
                </a:ln>
                <a:solidFill>
                  <a:srgbClr val="FFC000"/>
                </a:solidFill>
                <a:latin typeface="Artifakt Element Black" panose="020B0A03050000020004" pitchFamily="34" charset="0"/>
                <a:ea typeface="Artifakt Element Black" panose="020B0A03050000020004" pitchFamily="34" charset="0"/>
              </a:rPr>
              <a:t>rozkmitá</a:t>
            </a:r>
            <a:r>
              <a:rPr lang="sk-SK" sz="2000" b="1" dirty="0">
                <a:ln>
                  <a:solidFill>
                    <a:schemeClr val="bg1"/>
                  </a:solidFill>
                </a:ln>
                <a:latin typeface="Artifakt Element Black" panose="020B0A03050000020004" pitchFamily="34" charset="0"/>
                <a:ea typeface="Artifakt Element Black" panose="020B0A03050000020004" pitchFamily="34" charset="0"/>
              </a:rPr>
              <a:t> jeho membránu</a:t>
            </a:r>
            <a:r>
              <a:rPr lang="en-US" sz="2000" b="1" dirty="0">
                <a:ln>
                  <a:solidFill>
                    <a:schemeClr val="bg1"/>
                  </a:solidFill>
                </a:ln>
                <a:latin typeface="Artifakt Element Black" panose="020B0A03050000020004" pitchFamily="34" charset="0"/>
                <a:ea typeface="Artifakt Element Black" panose="020B0A03050000020004" pitchFamily="34" charset="0"/>
              </a:rPr>
              <a:t> (</a:t>
            </a:r>
            <a:r>
              <a:rPr lang="en-US" sz="2000" b="1" dirty="0" err="1">
                <a:ln>
                  <a:solidFill>
                    <a:schemeClr val="bg1"/>
                  </a:solidFill>
                </a:ln>
                <a:latin typeface="Artifakt Element Black" panose="020B0A03050000020004" pitchFamily="34" charset="0"/>
                <a:ea typeface="Artifakt Element Black" panose="020B0A03050000020004" pitchFamily="34" charset="0"/>
              </a:rPr>
              <a:t>pohyblivá</a:t>
            </a:r>
            <a:r>
              <a:rPr lang="en-US" sz="2000" b="1" dirty="0">
                <a:ln>
                  <a:solidFill>
                    <a:schemeClr val="bg1"/>
                  </a:solidFill>
                </a:ln>
                <a:latin typeface="Artifakt Element Black" panose="020B0A03050000020004" pitchFamily="34" charset="0"/>
                <a:ea typeface="Artifakt Element Black" panose="020B0A03050000020004" pitchFamily="34" charset="0"/>
              </a:rPr>
              <a:t> </a:t>
            </a:r>
            <a:r>
              <a:rPr lang="en-US" sz="2000" b="1" dirty="0" err="1">
                <a:ln>
                  <a:solidFill>
                    <a:schemeClr val="bg1"/>
                  </a:solidFill>
                </a:ln>
                <a:latin typeface="Artifakt Element Black" panose="020B0A03050000020004" pitchFamily="34" charset="0"/>
                <a:ea typeface="Artifakt Element Black" panose="020B0A03050000020004" pitchFamily="34" charset="0"/>
              </a:rPr>
              <a:t>vrstva</a:t>
            </a:r>
            <a:r>
              <a:rPr lang="en-US" sz="2000" b="1" dirty="0">
                <a:ln>
                  <a:solidFill>
                    <a:schemeClr val="bg1"/>
                  </a:solidFill>
                </a:ln>
                <a:latin typeface="Artifakt Element Black" panose="020B0A03050000020004" pitchFamily="34" charset="0"/>
                <a:ea typeface="Artifakt Element Black" panose="020B0A03050000020004" pitchFamily="34" charset="0"/>
              </a:rPr>
              <a:t>, </a:t>
            </a:r>
            <a:r>
              <a:rPr lang="en-US" sz="2000" b="1" dirty="0" err="1">
                <a:ln>
                  <a:solidFill>
                    <a:schemeClr val="bg1"/>
                  </a:solidFill>
                </a:ln>
                <a:latin typeface="Artifakt Element Black" panose="020B0A03050000020004" pitchFamily="34" charset="0"/>
                <a:ea typeface="Artifakt Element Black" panose="020B0A03050000020004" pitchFamily="34" charset="0"/>
              </a:rPr>
              <a:t>ktorá</a:t>
            </a:r>
            <a:r>
              <a:rPr lang="en-US" sz="2000" b="1" dirty="0">
                <a:ln>
                  <a:solidFill>
                    <a:schemeClr val="bg1"/>
                  </a:solidFill>
                </a:ln>
                <a:latin typeface="Artifakt Element Black" panose="020B0A03050000020004" pitchFamily="34" charset="0"/>
                <a:ea typeface="Artifakt Element Black" panose="020B0A03050000020004" pitchFamily="34" charset="0"/>
              </a:rPr>
              <a:t> </a:t>
            </a:r>
            <a:r>
              <a:rPr lang="en-US" sz="2000" b="1" dirty="0" err="1">
                <a:ln>
                  <a:solidFill>
                    <a:schemeClr val="bg1"/>
                  </a:solidFill>
                </a:ln>
                <a:latin typeface="Artifakt Element Black" panose="020B0A03050000020004" pitchFamily="34" charset="0"/>
                <a:ea typeface="Artifakt Element Black" panose="020B0A03050000020004" pitchFamily="34" charset="0"/>
              </a:rPr>
              <a:t>reaguje</a:t>
            </a:r>
            <a:r>
              <a:rPr lang="en-US" sz="2000" b="1" dirty="0">
                <a:ln>
                  <a:solidFill>
                    <a:schemeClr val="bg1"/>
                  </a:solidFill>
                </a:ln>
                <a:latin typeface="Artifakt Element Black" panose="020B0A03050000020004" pitchFamily="34" charset="0"/>
                <a:ea typeface="Artifakt Element Black" panose="020B0A03050000020004" pitchFamily="34" charset="0"/>
              </a:rPr>
              <a:t> </a:t>
            </a:r>
            <a:r>
              <a:rPr lang="en-US" sz="2000" b="1" dirty="0" err="1">
                <a:ln>
                  <a:solidFill>
                    <a:schemeClr val="bg1"/>
                  </a:solidFill>
                </a:ln>
                <a:latin typeface="Artifakt Element Black" panose="020B0A03050000020004" pitchFamily="34" charset="0"/>
                <a:ea typeface="Artifakt Element Black" panose="020B0A03050000020004" pitchFamily="34" charset="0"/>
              </a:rPr>
              <a:t>na</a:t>
            </a:r>
            <a:r>
              <a:rPr lang="en-US" sz="2000" b="1" dirty="0">
                <a:ln>
                  <a:solidFill>
                    <a:schemeClr val="bg1"/>
                  </a:solidFill>
                </a:ln>
                <a:latin typeface="Artifakt Element Black" panose="020B0A03050000020004" pitchFamily="34" charset="0"/>
                <a:ea typeface="Artifakt Element Black" panose="020B0A03050000020004" pitchFamily="34" charset="0"/>
              </a:rPr>
              <a:t> </a:t>
            </a:r>
            <a:r>
              <a:rPr lang="en-US" sz="2000" b="1" dirty="0" err="1">
                <a:ln>
                  <a:solidFill>
                    <a:schemeClr val="bg1"/>
                  </a:solidFill>
                </a:ln>
                <a:latin typeface="Artifakt Element Black" panose="020B0A03050000020004" pitchFamily="34" charset="0"/>
                <a:ea typeface="Artifakt Element Black" panose="020B0A03050000020004" pitchFamily="34" charset="0"/>
              </a:rPr>
              <a:t>dopadajúce</a:t>
            </a:r>
            <a:r>
              <a:rPr lang="en-US" sz="2000" b="1" dirty="0">
                <a:ln>
                  <a:solidFill>
                    <a:schemeClr val="bg1"/>
                  </a:solidFill>
                </a:ln>
                <a:latin typeface="Artifakt Element Black" panose="020B0A03050000020004" pitchFamily="34" charset="0"/>
                <a:ea typeface="Artifakt Element Black" panose="020B0A03050000020004" pitchFamily="34" charset="0"/>
              </a:rPr>
              <a:t> </a:t>
            </a:r>
            <a:r>
              <a:rPr lang="en-US" sz="2000" b="1" dirty="0" err="1">
                <a:ln>
                  <a:solidFill>
                    <a:schemeClr val="bg1"/>
                  </a:solidFill>
                </a:ln>
                <a:latin typeface="Artifakt Element Black" panose="020B0A03050000020004" pitchFamily="34" charset="0"/>
                <a:ea typeface="Artifakt Element Black" panose="020B0A03050000020004" pitchFamily="34" charset="0"/>
              </a:rPr>
              <a:t>zvukové</a:t>
            </a:r>
            <a:r>
              <a:rPr lang="en-US" sz="2000" b="1" dirty="0">
                <a:ln>
                  <a:solidFill>
                    <a:schemeClr val="bg1"/>
                  </a:solidFill>
                </a:ln>
                <a:latin typeface="Artifakt Element Black" panose="020B0A03050000020004" pitchFamily="34" charset="0"/>
                <a:ea typeface="Artifakt Element Black" panose="020B0A03050000020004" pitchFamily="34" charset="0"/>
              </a:rPr>
              <a:t> </a:t>
            </a:r>
            <a:r>
              <a:rPr lang="en-US" sz="2000" b="1" dirty="0" err="1">
                <a:ln>
                  <a:solidFill>
                    <a:schemeClr val="bg1"/>
                  </a:solidFill>
                </a:ln>
                <a:latin typeface="Artifakt Element Black" panose="020B0A03050000020004" pitchFamily="34" charset="0"/>
                <a:ea typeface="Artifakt Element Black" panose="020B0A03050000020004" pitchFamily="34" charset="0"/>
              </a:rPr>
              <a:t>vlny</a:t>
            </a:r>
            <a:r>
              <a:rPr lang="en-US" sz="2000" b="1" dirty="0">
                <a:ln>
                  <a:solidFill>
                    <a:schemeClr val="bg1"/>
                  </a:solidFill>
                </a:ln>
                <a:latin typeface="Artifakt Element Black" panose="020B0A03050000020004" pitchFamily="34" charset="0"/>
                <a:ea typeface="Artifakt Element Black" panose="020B0A03050000020004" pitchFamily="34" charset="0"/>
              </a:rPr>
              <a:t>), </a:t>
            </a:r>
            <a:r>
              <a:rPr lang="en-US" sz="2000" b="1" dirty="0" err="1">
                <a:ln>
                  <a:solidFill>
                    <a:schemeClr val="bg1"/>
                  </a:solidFill>
                </a:ln>
                <a:latin typeface="Artifakt Element Black" panose="020B0A03050000020004" pitchFamily="34" charset="0"/>
                <a:ea typeface="Artifakt Element Black" panose="020B0A03050000020004" pitchFamily="34" charset="0"/>
              </a:rPr>
              <a:t>pohyb</a:t>
            </a:r>
            <a:r>
              <a:rPr lang="en-US" sz="2000" b="1" dirty="0">
                <a:ln>
                  <a:solidFill>
                    <a:schemeClr val="bg1"/>
                  </a:solidFill>
                </a:ln>
                <a:latin typeface="Artifakt Element Black" panose="020B0A03050000020004" pitchFamily="34" charset="0"/>
                <a:ea typeface="Artifakt Element Black" panose="020B0A03050000020004" pitchFamily="34" charset="0"/>
              </a:rPr>
              <a:t> </a:t>
            </a:r>
            <a:r>
              <a:rPr lang="en-US" sz="2000" b="1" dirty="0" err="1">
                <a:ln>
                  <a:solidFill>
                    <a:schemeClr val="bg1"/>
                  </a:solidFill>
                </a:ln>
                <a:latin typeface="Artifakt Element Black" panose="020B0A03050000020004" pitchFamily="34" charset="0"/>
                <a:ea typeface="Artifakt Element Black" panose="020B0A03050000020004" pitchFamily="34" charset="0"/>
              </a:rPr>
              <a:t>membrány</a:t>
            </a:r>
            <a:r>
              <a:rPr lang="en-US" sz="2000" b="1" dirty="0">
                <a:ln>
                  <a:solidFill>
                    <a:schemeClr val="bg1"/>
                  </a:solidFill>
                </a:ln>
                <a:latin typeface="Artifakt Element Black" panose="020B0A03050000020004" pitchFamily="34" charset="0"/>
                <a:ea typeface="Artifakt Element Black" panose="020B0A03050000020004" pitchFamily="34" charset="0"/>
              </a:rPr>
              <a:t> </a:t>
            </a:r>
            <a:r>
              <a:rPr lang="en-US" sz="2000" b="1" dirty="0" err="1">
                <a:ln>
                  <a:solidFill>
                    <a:schemeClr val="bg1"/>
                  </a:solidFill>
                </a:ln>
                <a:latin typeface="Artifakt Element Black" panose="020B0A03050000020004" pitchFamily="34" charset="0"/>
                <a:ea typeface="Artifakt Element Black" panose="020B0A03050000020004" pitchFamily="34" charset="0"/>
              </a:rPr>
              <a:t>sa</a:t>
            </a:r>
            <a:r>
              <a:rPr lang="en-US" sz="2000" b="1" dirty="0">
                <a:ln>
                  <a:solidFill>
                    <a:schemeClr val="bg1"/>
                  </a:solidFill>
                </a:ln>
                <a:latin typeface="Artifakt Element Black" panose="020B0A03050000020004" pitchFamily="34" charset="0"/>
                <a:ea typeface="Artifakt Element Black" panose="020B0A03050000020004" pitchFamily="34" charset="0"/>
              </a:rPr>
              <a:t> </a:t>
            </a:r>
            <a:r>
              <a:rPr lang="en-US" sz="2000" b="1" dirty="0" err="1">
                <a:ln>
                  <a:solidFill>
                    <a:schemeClr val="bg1"/>
                  </a:solidFill>
                </a:ln>
                <a:solidFill>
                  <a:schemeClr val="accent5">
                    <a:lumMod val="75000"/>
                  </a:schemeClr>
                </a:solidFill>
                <a:latin typeface="Artifakt Element Black" panose="020B0A03050000020004" pitchFamily="34" charset="0"/>
                <a:ea typeface="Artifakt Element Black" panose="020B0A03050000020004" pitchFamily="34" charset="0"/>
              </a:rPr>
              <a:t>prenesie</a:t>
            </a:r>
            <a:r>
              <a:rPr lang="en-US" sz="2000" b="1" dirty="0">
                <a:ln>
                  <a:solidFill>
                    <a:schemeClr val="bg1"/>
                  </a:solidFill>
                </a:ln>
                <a:latin typeface="Artifakt Element Black" panose="020B0A03050000020004" pitchFamily="34" charset="0"/>
                <a:ea typeface="Artifakt Element Black" panose="020B0A03050000020004" pitchFamily="34" charset="0"/>
              </a:rPr>
              <a:t> </a:t>
            </a:r>
            <a:r>
              <a:rPr lang="en-US" sz="2000" b="1" dirty="0" err="1">
                <a:ln>
                  <a:solidFill>
                    <a:schemeClr val="bg1"/>
                  </a:solidFill>
                </a:ln>
                <a:latin typeface="Artifakt Element Black" panose="020B0A03050000020004" pitchFamily="34" charset="0"/>
                <a:ea typeface="Artifakt Element Black" panose="020B0A03050000020004" pitchFamily="34" charset="0"/>
              </a:rPr>
              <a:t>na</a:t>
            </a:r>
            <a:r>
              <a:rPr lang="en-US" sz="2000" b="1" dirty="0">
                <a:ln>
                  <a:solidFill>
                    <a:schemeClr val="bg1"/>
                  </a:solidFill>
                </a:ln>
                <a:latin typeface="Artifakt Element Black" panose="020B0A03050000020004" pitchFamily="34" charset="0"/>
                <a:ea typeface="Artifakt Element Black" panose="020B0A03050000020004" pitchFamily="34" charset="0"/>
              </a:rPr>
              <a:t> </a:t>
            </a:r>
            <a:r>
              <a:rPr lang="en-US" sz="2000" b="1" dirty="0" err="1">
                <a:ln>
                  <a:solidFill>
                    <a:schemeClr val="bg1"/>
                  </a:solidFill>
                </a:ln>
                <a:latin typeface="Artifakt Element Black" panose="020B0A03050000020004" pitchFamily="34" charset="0"/>
                <a:ea typeface="Artifakt Element Black" panose="020B0A03050000020004" pitchFamily="34" charset="0"/>
              </a:rPr>
              <a:t>elektrickú</a:t>
            </a:r>
            <a:r>
              <a:rPr lang="en-US" sz="2000" b="1" dirty="0">
                <a:ln>
                  <a:solidFill>
                    <a:schemeClr val="bg1"/>
                  </a:solidFill>
                </a:ln>
                <a:latin typeface="Artifakt Element Black" panose="020B0A03050000020004" pitchFamily="34" charset="0"/>
                <a:ea typeface="Artifakt Element Black" panose="020B0A03050000020004" pitchFamily="34" charset="0"/>
              </a:rPr>
              <a:t> </a:t>
            </a:r>
            <a:r>
              <a:rPr lang="en-US" sz="2000" b="1" dirty="0" err="1">
                <a:ln>
                  <a:solidFill>
                    <a:schemeClr val="bg1"/>
                  </a:solidFill>
                </a:ln>
                <a:latin typeface="Artifakt Element Black" panose="020B0A03050000020004" pitchFamily="34" charset="0"/>
                <a:ea typeface="Artifakt Element Black" panose="020B0A03050000020004" pitchFamily="34" charset="0"/>
              </a:rPr>
              <a:t>časť</a:t>
            </a:r>
            <a:r>
              <a:rPr lang="en-US" sz="2000" b="1" dirty="0">
                <a:ln>
                  <a:solidFill>
                    <a:schemeClr val="bg1"/>
                  </a:solidFill>
                </a:ln>
                <a:latin typeface="Artifakt Element Black" panose="020B0A03050000020004" pitchFamily="34" charset="0"/>
                <a:ea typeface="Artifakt Element Black" panose="020B0A03050000020004" pitchFamily="34" charset="0"/>
              </a:rPr>
              <a:t> (</a:t>
            </a:r>
            <a:r>
              <a:rPr lang="en-US" sz="2000" b="1" dirty="0" err="1">
                <a:ln>
                  <a:solidFill>
                    <a:schemeClr val="bg1"/>
                  </a:solidFill>
                </a:ln>
                <a:latin typeface="Artifakt Element Black" panose="020B0A03050000020004" pitchFamily="34" charset="0"/>
                <a:ea typeface="Artifakt Element Black" panose="020B0A03050000020004" pitchFamily="34" charset="0"/>
              </a:rPr>
              <a:t>cievka</a:t>
            </a:r>
            <a:r>
              <a:rPr lang="en-US" sz="2000" b="1" dirty="0">
                <a:ln>
                  <a:solidFill>
                    <a:schemeClr val="bg1"/>
                  </a:solidFill>
                </a:ln>
                <a:latin typeface="Artifakt Element Black" panose="020B0A03050000020004" pitchFamily="34" charset="0"/>
                <a:ea typeface="Artifakt Element Black" panose="020B0A03050000020004" pitchFamily="34" charset="0"/>
              </a:rPr>
              <a:t>, </a:t>
            </a:r>
            <a:r>
              <a:rPr lang="en-US" sz="2000" b="1" dirty="0" err="1">
                <a:ln>
                  <a:solidFill>
                    <a:schemeClr val="bg1"/>
                  </a:solidFill>
                </a:ln>
                <a:latin typeface="Artifakt Element Black" panose="020B0A03050000020004" pitchFamily="34" charset="0"/>
                <a:ea typeface="Artifakt Element Black" panose="020B0A03050000020004" pitchFamily="34" charset="0"/>
              </a:rPr>
              <a:t>kondenzátor</a:t>
            </a:r>
            <a:r>
              <a:rPr lang="en-US" sz="2000" b="1" dirty="0">
                <a:ln>
                  <a:solidFill>
                    <a:schemeClr val="bg1"/>
                  </a:solidFill>
                </a:ln>
                <a:latin typeface="Artifakt Element Black" panose="020B0A03050000020004" pitchFamily="34" charset="0"/>
                <a:ea typeface="Artifakt Element Black" panose="020B0A03050000020004" pitchFamily="34" charset="0"/>
              </a:rPr>
              <a:t>..), a </a:t>
            </a:r>
            <a:r>
              <a:rPr lang="en-US" sz="2000" b="1" dirty="0" err="1">
                <a:ln>
                  <a:solidFill>
                    <a:schemeClr val="bg1"/>
                  </a:solidFill>
                </a:ln>
                <a:latin typeface="Artifakt Element Black" panose="020B0A03050000020004" pitchFamily="34" charset="0"/>
                <a:ea typeface="Artifakt Element Black" panose="020B0A03050000020004" pitchFamily="34" charset="0"/>
              </a:rPr>
              <a:t>výsledkom</a:t>
            </a:r>
            <a:r>
              <a:rPr lang="en-US" sz="2000" b="1" dirty="0">
                <a:ln>
                  <a:solidFill>
                    <a:schemeClr val="bg1"/>
                  </a:solidFill>
                </a:ln>
                <a:latin typeface="Artifakt Element Black" panose="020B0A03050000020004" pitchFamily="34" charset="0"/>
                <a:ea typeface="Artifakt Element Black" panose="020B0A03050000020004" pitchFamily="34" charset="0"/>
              </a:rPr>
              <a:t> je </a:t>
            </a:r>
            <a:r>
              <a:rPr lang="en-US" sz="2000" b="1" dirty="0" err="1">
                <a:ln>
                  <a:solidFill>
                    <a:schemeClr val="bg1"/>
                  </a:solidFill>
                </a:ln>
                <a:latin typeface="Artifakt Element Black" panose="020B0A03050000020004" pitchFamily="34" charset="0"/>
                <a:ea typeface="Artifakt Element Black" panose="020B0A03050000020004" pitchFamily="34" charset="0"/>
              </a:rPr>
              <a:t>napäťový</a:t>
            </a:r>
            <a:r>
              <a:rPr lang="en-US" sz="2000" b="1" dirty="0">
                <a:ln>
                  <a:solidFill>
                    <a:schemeClr val="bg1"/>
                  </a:solidFill>
                </a:ln>
                <a:latin typeface="Artifakt Element Black" panose="020B0A03050000020004" pitchFamily="34" charset="0"/>
                <a:ea typeface="Artifakt Element Black" panose="020B0A03050000020004" pitchFamily="34" charset="0"/>
              </a:rPr>
              <a:t> </a:t>
            </a:r>
            <a:r>
              <a:rPr lang="en-US" sz="2000" b="1" dirty="0" err="1">
                <a:ln>
                  <a:solidFill>
                    <a:schemeClr val="bg1"/>
                  </a:solidFill>
                </a:ln>
                <a:latin typeface="Artifakt Element Black" panose="020B0A03050000020004" pitchFamily="34" charset="0"/>
                <a:ea typeface="Artifakt Element Black" panose="020B0A03050000020004" pitchFamily="34" charset="0"/>
              </a:rPr>
              <a:t>signál</a:t>
            </a:r>
            <a:r>
              <a:rPr lang="en-US" sz="2000" b="1" dirty="0">
                <a:ln>
                  <a:solidFill>
                    <a:schemeClr val="bg1"/>
                  </a:solidFill>
                </a:ln>
                <a:latin typeface="Artifakt Element Black" panose="020B0A03050000020004" pitchFamily="34" charset="0"/>
                <a:ea typeface="Artifakt Element Black" panose="020B0A03050000020004" pitchFamily="34" charset="0"/>
              </a:rPr>
              <a:t>, </a:t>
            </a:r>
            <a:r>
              <a:rPr lang="en-US" sz="2000" b="1" dirty="0" err="1">
                <a:ln>
                  <a:solidFill>
                    <a:schemeClr val="bg1"/>
                  </a:solidFill>
                </a:ln>
                <a:latin typeface="Artifakt Element Black" panose="020B0A03050000020004" pitchFamily="34" charset="0"/>
                <a:ea typeface="Artifakt Element Black" panose="020B0A03050000020004" pitchFamily="34" charset="0"/>
              </a:rPr>
              <a:t>ktorý</a:t>
            </a:r>
            <a:r>
              <a:rPr lang="en-US" sz="2000" b="1" dirty="0">
                <a:ln>
                  <a:solidFill>
                    <a:schemeClr val="bg1"/>
                  </a:solidFill>
                </a:ln>
                <a:latin typeface="Artifakt Element Black" panose="020B0A03050000020004" pitchFamily="34" charset="0"/>
                <a:ea typeface="Artifakt Element Black" panose="020B0A03050000020004" pitchFamily="34" charset="0"/>
              </a:rPr>
              <a:t> </a:t>
            </a:r>
            <a:r>
              <a:rPr lang="en-US" sz="2000" b="1" dirty="0" err="1">
                <a:ln>
                  <a:solidFill>
                    <a:schemeClr val="bg1"/>
                  </a:solidFill>
                </a:ln>
                <a:latin typeface="Artifakt Element Black" panose="020B0A03050000020004" pitchFamily="34" charset="0"/>
                <a:ea typeface="Artifakt Element Black" panose="020B0A03050000020004" pitchFamily="34" charset="0"/>
              </a:rPr>
              <a:t>zodpovedá</a:t>
            </a:r>
            <a:r>
              <a:rPr lang="en-US" sz="2000" b="1" dirty="0">
                <a:ln>
                  <a:solidFill>
                    <a:schemeClr val="bg1"/>
                  </a:solidFill>
                </a:ln>
                <a:latin typeface="Artifakt Element Black" panose="020B0A03050000020004" pitchFamily="34" charset="0"/>
                <a:ea typeface="Artifakt Element Black" panose="020B0A03050000020004" pitchFamily="34" charset="0"/>
              </a:rPr>
              <a:t> </a:t>
            </a:r>
            <a:r>
              <a:rPr lang="en-US" sz="2000" b="1" dirty="0" err="1">
                <a:ln>
                  <a:solidFill>
                    <a:schemeClr val="bg1"/>
                  </a:solidFill>
                </a:ln>
                <a:latin typeface="Artifakt Element Black" panose="020B0A03050000020004" pitchFamily="34" charset="0"/>
                <a:ea typeface="Artifakt Element Black" panose="020B0A03050000020004" pitchFamily="34" charset="0"/>
              </a:rPr>
              <a:t>pôvodnému</a:t>
            </a:r>
            <a:r>
              <a:rPr lang="en-US" sz="2000" b="1" dirty="0">
                <a:ln>
                  <a:solidFill>
                    <a:schemeClr val="bg1"/>
                  </a:solidFill>
                </a:ln>
                <a:latin typeface="Artifakt Element Black" panose="020B0A03050000020004" pitchFamily="34" charset="0"/>
                <a:ea typeface="Artifakt Element Black" panose="020B0A03050000020004" pitchFamily="34" charset="0"/>
              </a:rPr>
              <a:t> </a:t>
            </a:r>
            <a:r>
              <a:rPr lang="en-US" sz="2000" b="1" dirty="0" err="1">
                <a:ln>
                  <a:solidFill>
                    <a:schemeClr val="bg1"/>
                  </a:solidFill>
                </a:ln>
                <a:latin typeface="Artifakt Element Black" panose="020B0A03050000020004" pitchFamily="34" charset="0"/>
                <a:ea typeface="Artifakt Element Black" panose="020B0A03050000020004" pitchFamily="34" charset="0"/>
              </a:rPr>
              <a:t>zvuku</a:t>
            </a:r>
            <a:r>
              <a:rPr lang="en-US" sz="2000" b="1" dirty="0">
                <a:ln>
                  <a:solidFill>
                    <a:schemeClr val="bg1"/>
                  </a:solidFill>
                </a:ln>
                <a:latin typeface="Artifakt Element Black" panose="020B0A03050000020004" pitchFamily="34" charset="0"/>
                <a:ea typeface="Artifakt Element Black" panose="020B0A03050000020004" pitchFamily="34" charset="0"/>
              </a:rPr>
              <a:t>.</a:t>
            </a:r>
            <a:endParaRPr lang="sk-SK" sz="2000" b="1" dirty="0">
              <a:ln>
                <a:solidFill>
                  <a:schemeClr val="bg1"/>
                </a:solidFill>
              </a:ln>
              <a:latin typeface="Artifakt Element Black" panose="020B0A03050000020004" pitchFamily="34" charset="0"/>
              <a:ea typeface="Artifakt Element Black" panose="020B0A03050000020004" pitchFamily="34" charset="0"/>
            </a:endParaRPr>
          </a:p>
          <a:p>
            <a:r>
              <a:rPr lang="sk-SK" sz="2000" b="1" dirty="0">
                <a:ln>
                  <a:solidFill>
                    <a:schemeClr val="bg1"/>
                  </a:solidFill>
                </a:ln>
                <a:latin typeface="Artifakt Element Black" panose="020B0A03050000020004" pitchFamily="34" charset="0"/>
                <a:ea typeface="Artifakt Element Black" panose="020B0A03050000020004" pitchFamily="34" charset="0"/>
              </a:rPr>
              <a:t>Podľa typu mikrofónu sa pohyb membrány mení na elektrický signál rôznymi spôsobmi:</a:t>
            </a:r>
          </a:p>
          <a:p>
            <a:pPr marL="457200" indent="-457200">
              <a:buFont typeface="+mj-lt"/>
              <a:buAutoNum type="arabicPeriod"/>
            </a:pPr>
            <a:r>
              <a:rPr lang="sk-SK" sz="2000" b="1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Artifakt Element Black" panose="020B0A03050000020004" pitchFamily="34" charset="0"/>
                <a:ea typeface="Artifakt Element Black" panose="020B0A03050000020004" pitchFamily="34" charset="0"/>
              </a:rPr>
              <a:t>zmenou elektrického odporu</a:t>
            </a:r>
            <a:r>
              <a:rPr lang="sk-SK" sz="2000" b="1" dirty="0">
                <a:ln>
                  <a:solidFill>
                    <a:schemeClr val="bg1"/>
                  </a:solidFill>
                </a:ln>
                <a:latin typeface="Artifakt Element Black" panose="020B0A03050000020004" pitchFamily="34" charset="0"/>
                <a:ea typeface="Artifakt Element Black" panose="020B0A03050000020004" pitchFamily="34" charset="0"/>
              </a:rPr>
              <a:t> (uhlíkový mikrofón)</a:t>
            </a:r>
          </a:p>
          <a:p>
            <a:pPr marL="457200" indent="-457200">
              <a:buFont typeface="+mj-lt"/>
              <a:buAutoNum type="arabicPeriod"/>
            </a:pPr>
            <a:r>
              <a:rPr lang="sk-SK" sz="2000" b="1" dirty="0">
                <a:ln>
                  <a:solidFill>
                    <a:schemeClr val="bg1"/>
                  </a:solidFill>
                </a:ln>
                <a:solidFill>
                  <a:srgbClr val="FFC000"/>
                </a:solidFill>
                <a:latin typeface="Artifakt Element Black" panose="020B0A03050000020004" pitchFamily="34" charset="0"/>
                <a:ea typeface="Artifakt Element Black" panose="020B0A03050000020004" pitchFamily="34" charset="0"/>
              </a:rPr>
              <a:t>indukciou napätia v cievke </a:t>
            </a:r>
            <a:r>
              <a:rPr lang="sk-SK" sz="2000" b="1" dirty="0">
                <a:ln>
                  <a:solidFill>
                    <a:schemeClr val="bg1"/>
                  </a:solidFill>
                </a:ln>
                <a:latin typeface="Artifakt Element Black" panose="020B0A03050000020004" pitchFamily="34" charset="0"/>
                <a:ea typeface="Artifakt Element Black" panose="020B0A03050000020004" pitchFamily="34" charset="0"/>
              </a:rPr>
              <a:t>(dynamický mikrofón) </a:t>
            </a:r>
          </a:p>
          <a:p>
            <a:pPr marL="457200" indent="-457200">
              <a:buFont typeface="+mj-lt"/>
              <a:buAutoNum type="arabicPeriod"/>
            </a:pPr>
            <a:r>
              <a:rPr lang="sk-SK" sz="2000" b="1" dirty="0">
                <a:ln>
                  <a:solidFill>
                    <a:schemeClr val="bg1"/>
                  </a:solidFill>
                </a:ln>
                <a:solidFill>
                  <a:srgbClr val="00B050"/>
                </a:solidFill>
                <a:latin typeface="Artifakt Element Black" panose="020B0A03050000020004" pitchFamily="34" charset="0"/>
                <a:ea typeface="Artifakt Element Black" panose="020B0A03050000020004" pitchFamily="34" charset="0"/>
              </a:rPr>
              <a:t>zmenou kapacity kondenzátora</a:t>
            </a:r>
            <a:r>
              <a:rPr lang="sk-SK" sz="2000" b="1" dirty="0">
                <a:ln>
                  <a:solidFill>
                    <a:schemeClr val="bg1"/>
                  </a:solidFill>
                </a:ln>
                <a:latin typeface="Artifakt Element Black" panose="020B0A03050000020004" pitchFamily="34" charset="0"/>
                <a:ea typeface="Artifakt Element Black" panose="020B0A03050000020004" pitchFamily="34" charset="0"/>
              </a:rPr>
              <a:t> (kondenzátorový mikrofón)</a:t>
            </a:r>
          </a:p>
          <a:p>
            <a:pPr marL="457200" indent="-457200">
              <a:buFont typeface="+mj-lt"/>
              <a:buAutoNum type="arabicPeriod"/>
            </a:pPr>
            <a:r>
              <a:rPr lang="sk-SK" sz="2000" b="1" dirty="0">
                <a:ln>
                  <a:solidFill>
                    <a:schemeClr val="bg1"/>
                  </a:solidFill>
                </a:ln>
                <a:solidFill>
                  <a:srgbClr val="00B0F0"/>
                </a:solidFill>
                <a:latin typeface="Artifakt Element Black" panose="020B0A03050000020004" pitchFamily="34" charset="0"/>
                <a:ea typeface="Artifakt Element Black" panose="020B0A03050000020004" pitchFamily="34" charset="0"/>
              </a:rPr>
              <a:t>piezoelektrickým javom</a:t>
            </a:r>
            <a:r>
              <a:rPr lang="sk-SK" sz="2000" b="1" dirty="0">
                <a:ln>
                  <a:solidFill>
                    <a:schemeClr val="bg1"/>
                  </a:solidFill>
                </a:ln>
                <a:latin typeface="Artifakt Element Black" panose="020B0A03050000020004" pitchFamily="34" charset="0"/>
                <a:ea typeface="Artifakt Element Black" panose="020B0A03050000020004" pitchFamily="34" charset="0"/>
              </a:rPr>
              <a:t> (piezoelektrický mikrofón)</a:t>
            </a:r>
          </a:p>
        </p:txBody>
      </p:sp>
      <p:pic>
        <p:nvPicPr>
          <p:cNvPr id="4" name="Obrázok 3">
            <a:extLst>
              <a:ext uri="{FF2B5EF4-FFF2-40B4-BE49-F238E27FC236}">
                <a16:creationId xmlns:a16="http://schemas.microsoft.com/office/drawing/2014/main" id="{E505CDF7-DB2F-44C9-AE87-6AFD462239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08488" y="4047067"/>
            <a:ext cx="2075833" cy="204046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Zástupný objekt pre obsah 2">
            <a:extLst>
              <a:ext uri="{FF2B5EF4-FFF2-40B4-BE49-F238E27FC236}">
                <a16:creationId xmlns:a16="http://schemas.microsoft.com/office/drawing/2014/main" id="{FADF5AF7-9720-47D5-92FB-FD280D6AF55F}"/>
              </a:ext>
            </a:extLst>
          </p:cNvPr>
          <p:cNvSpPr txBox="1">
            <a:spLocks/>
          </p:cNvSpPr>
          <p:nvPr/>
        </p:nvSpPr>
        <p:spPr>
          <a:xfrm>
            <a:off x="9184136" y="6163733"/>
            <a:ext cx="1924535" cy="567267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k-SK" sz="1400" b="1" dirty="0">
                <a:ln>
                  <a:solidFill>
                    <a:schemeClr val="bg1"/>
                  </a:solidFill>
                </a:ln>
                <a:latin typeface="Artifakt Element Heavy" panose="020B0B03050000020004" pitchFamily="34" charset="0"/>
                <a:ea typeface="Artifakt Element Heavy" panose="020B0B03050000020004" pitchFamily="34" charset="0"/>
              </a:rPr>
              <a:t>Kondenzátorový mikrofón</a:t>
            </a:r>
            <a:endParaRPr lang="en-US" sz="1400" b="1" dirty="0">
              <a:ln>
                <a:solidFill>
                  <a:schemeClr val="bg1"/>
                </a:solidFill>
              </a:ln>
              <a:latin typeface="Artifakt Element Heavy" panose="020B0B03050000020004" pitchFamily="34" charset="0"/>
              <a:ea typeface="Artifakt Element Heavy" panose="020B0B030500000200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64750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6000"/>
                    </a14:imgEffect>
                    <a14:imgEffect>
                      <a14:brightnessContrast bright="-53000" contrast="11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D0AD366-8FA7-488F-B727-01AF22E3FC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1" y="178026"/>
            <a:ext cx="9905998" cy="964749"/>
          </a:xfrm>
        </p:spPr>
        <p:txBody>
          <a:bodyPr/>
          <a:lstStyle/>
          <a:p>
            <a:pPr algn="ctr"/>
            <a:r>
              <a:rPr lang="sk-SK" sz="4000" b="1" dirty="0">
                <a:ln>
                  <a:solidFill>
                    <a:schemeClr val="bg1"/>
                  </a:solidFill>
                </a:ln>
              </a:rPr>
              <a:t>ROZDELENIE</a:t>
            </a:r>
            <a:endParaRPr lang="sk-SK" b="1" dirty="0">
              <a:ln>
                <a:solidFill>
                  <a:schemeClr val="bg1"/>
                </a:solidFill>
              </a:ln>
            </a:endParaRP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3594073D-BAA8-4817-90DB-9F3CF302BB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4554" y="1058333"/>
            <a:ext cx="9905999" cy="4428067"/>
          </a:xfrm>
        </p:spPr>
        <p:txBody>
          <a:bodyPr>
            <a:noAutofit/>
          </a:bodyPr>
          <a:lstStyle/>
          <a:p>
            <a:pPr marL="514350" indent="-514350">
              <a:lnSpc>
                <a:spcPct val="100000"/>
              </a:lnSpc>
              <a:buFont typeface="+mj-lt"/>
              <a:buAutoNum type="romanUcPeriod"/>
            </a:pPr>
            <a:r>
              <a:rPr lang="sk-SK" sz="2000" b="1" dirty="0">
                <a:ln>
                  <a:solidFill>
                    <a:schemeClr val="bg1"/>
                  </a:solidFill>
                </a:ln>
                <a:latin typeface="Artifakt Element Black" panose="020B0A03050000020004" pitchFamily="34" charset="0"/>
                <a:ea typeface="Artifakt Element Black" panose="020B0A03050000020004" pitchFamily="34" charset="0"/>
              </a:rPr>
              <a:t>Podľa princípu:</a:t>
            </a:r>
            <a:endParaRPr lang="en-US" sz="2000" b="1" dirty="0">
              <a:ln>
                <a:solidFill>
                  <a:schemeClr val="bg1"/>
                </a:solidFill>
              </a:ln>
              <a:latin typeface="Artifakt Element Black" panose="020B0A03050000020004" pitchFamily="34" charset="0"/>
              <a:ea typeface="Artifakt Element Black" panose="020B0A03050000020004" pitchFamily="34" charset="0"/>
            </a:endParaRPr>
          </a:p>
          <a:p>
            <a:pPr marL="457200" lvl="1" indent="0">
              <a:lnSpc>
                <a:spcPct val="100000"/>
              </a:lnSpc>
              <a:buNone/>
            </a:pPr>
            <a:r>
              <a:rPr lang="sk-SK" sz="1600" b="1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Artifakt Element Black" panose="020B0A03050000020004" pitchFamily="34" charset="0"/>
                <a:ea typeface="Artifakt Element Black" panose="020B0A03050000020004" pitchFamily="34" charset="0"/>
              </a:rPr>
              <a:t>Dynamický</a:t>
            </a:r>
            <a:r>
              <a:rPr lang="sk-SK" sz="1600" b="1" dirty="0">
                <a:ln>
                  <a:solidFill>
                    <a:schemeClr val="bg1"/>
                  </a:solidFill>
                </a:ln>
                <a:latin typeface="Artifakt Element Black" panose="020B0A03050000020004" pitchFamily="34" charset="0"/>
                <a:ea typeface="Artifakt Element Black" panose="020B0A03050000020004" pitchFamily="34" charset="0"/>
              </a:rPr>
              <a:t> – membrána je spojená s cievkou, ktorá sa pohybuje v magnetickom poli a indukuje elektrické napätie.</a:t>
            </a:r>
            <a:endParaRPr lang="en-US" sz="1600" b="1" dirty="0">
              <a:ln>
                <a:solidFill>
                  <a:schemeClr val="bg1"/>
                </a:solidFill>
              </a:ln>
              <a:latin typeface="Artifakt Element Black" panose="020B0A03050000020004" pitchFamily="34" charset="0"/>
              <a:ea typeface="Artifakt Element Black" panose="020B0A03050000020004" pitchFamily="34" charset="0"/>
            </a:endParaRPr>
          </a:p>
          <a:p>
            <a:pPr marL="457200" lvl="1" indent="0">
              <a:lnSpc>
                <a:spcPct val="100000"/>
              </a:lnSpc>
              <a:buNone/>
            </a:pPr>
            <a:r>
              <a:rPr lang="sk-SK" sz="1600" b="1" dirty="0">
                <a:ln>
                  <a:solidFill>
                    <a:schemeClr val="bg1"/>
                  </a:solidFill>
                </a:ln>
                <a:solidFill>
                  <a:srgbClr val="00B050"/>
                </a:solidFill>
                <a:latin typeface="Artifakt Element Black" panose="020B0A03050000020004" pitchFamily="34" charset="0"/>
                <a:ea typeface="Artifakt Element Black" panose="020B0A03050000020004" pitchFamily="34" charset="0"/>
              </a:rPr>
              <a:t>Kondenzátorový</a:t>
            </a:r>
            <a:r>
              <a:rPr lang="sk-SK" sz="1600" b="1" dirty="0">
                <a:ln>
                  <a:solidFill>
                    <a:schemeClr val="bg1"/>
                  </a:solidFill>
                </a:ln>
                <a:latin typeface="Artifakt Element Black" panose="020B0A03050000020004" pitchFamily="34" charset="0"/>
                <a:ea typeface="Artifakt Element Black" panose="020B0A03050000020004" pitchFamily="34" charset="0"/>
              </a:rPr>
              <a:t> – membrána tvorí jednu elektródu kondenzátora, jej pohyb mení kapacitu a vznikajú zmeny napätia, potrebujú napájanie</a:t>
            </a:r>
            <a:r>
              <a:rPr lang="en-US" sz="1600" b="1" dirty="0">
                <a:ln>
                  <a:solidFill>
                    <a:schemeClr val="bg1"/>
                  </a:solidFill>
                </a:ln>
                <a:latin typeface="Artifakt Element Black" panose="020B0A03050000020004" pitchFamily="34" charset="0"/>
                <a:ea typeface="Artifakt Element Black" panose="020B0A03050000020004" pitchFamily="34" charset="0"/>
              </a:rPr>
              <a:t>.</a:t>
            </a:r>
          </a:p>
          <a:p>
            <a:pPr marL="457200" lvl="1" indent="0">
              <a:lnSpc>
                <a:spcPct val="100000"/>
              </a:lnSpc>
              <a:buNone/>
            </a:pPr>
            <a:r>
              <a:rPr lang="sk-SK" sz="1600" b="1" dirty="0" err="1">
                <a:ln>
                  <a:solidFill>
                    <a:schemeClr val="bg1"/>
                  </a:solidFill>
                </a:ln>
                <a:solidFill>
                  <a:srgbClr val="00B0F0"/>
                </a:solidFill>
                <a:latin typeface="Artifakt Element Black" panose="020B0A03050000020004" pitchFamily="34" charset="0"/>
                <a:ea typeface="Artifakt Element Black" panose="020B0A03050000020004" pitchFamily="34" charset="0"/>
              </a:rPr>
              <a:t>Elektretový</a:t>
            </a:r>
            <a:r>
              <a:rPr lang="sk-SK" sz="1600" b="1" dirty="0">
                <a:ln>
                  <a:solidFill>
                    <a:schemeClr val="bg1"/>
                  </a:solidFill>
                </a:ln>
                <a:latin typeface="Artifakt Element Black" panose="020B0A03050000020004" pitchFamily="34" charset="0"/>
                <a:ea typeface="Artifakt Element Black" panose="020B0A03050000020004" pitchFamily="34" charset="0"/>
              </a:rPr>
              <a:t> – špeciálny typ kondenzátorového mikrofónu so stálou polarizáciou, často</a:t>
            </a:r>
            <a:r>
              <a:rPr lang="en-US" sz="1600" b="1" dirty="0">
                <a:ln>
                  <a:solidFill>
                    <a:schemeClr val="bg1"/>
                  </a:solidFill>
                </a:ln>
                <a:latin typeface="Artifakt Element Black" panose="020B0A03050000020004" pitchFamily="34" charset="0"/>
                <a:ea typeface="Artifakt Element Black" panose="020B0A03050000020004" pitchFamily="34" charset="0"/>
              </a:rPr>
              <a:t> je</a:t>
            </a:r>
            <a:r>
              <a:rPr lang="sk-SK" sz="1600" b="1" dirty="0">
                <a:ln>
                  <a:solidFill>
                    <a:schemeClr val="bg1"/>
                  </a:solidFill>
                </a:ln>
                <a:latin typeface="Artifakt Element Black" panose="020B0A03050000020004" pitchFamily="34" charset="0"/>
                <a:ea typeface="Artifakt Element Black" panose="020B0A03050000020004" pitchFamily="34" charset="0"/>
              </a:rPr>
              <a:t> v mobiloch.</a:t>
            </a:r>
            <a:endParaRPr lang="en-US" sz="1600" b="1" dirty="0">
              <a:ln>
                <a:solidFill>
                  <a:schemeClr val="bg1"/>
                </a:solidFill>
              </a:ln>
              <a:latin typeface="Artifakt Element Black" panose="020B0A03050000020004" pitchFamily="34" charset="0"/>
              <a:ea typeface="Artifakt Element Black" panose="020B0A03050000020004" pitchFamily="34" charset="0"/>
            </a:endParaRPr>
          </a:p>
          <a:p>
            <a:pPr marL="457200" lvl="1" indent="0">
              <a:lnSpc>
                <a:spcPct val="100000"/>
              </a:lnSpc>
              <a:buNone/>
            </a:pPr>
            <a:r>
              <a:rPr lang="sk-SK" sz="1600" b="1" dirty="0">
                <a:ln>
                  <a:solidFill>
                    <a:schemeClr val="bg1"/>
                  </a:solidFill>
                </a:ln>
                <a:solidFill>
                  <a:schemeClr val="bg2">
                    <a:lumMod val="50000"/>
                    <a:lumOff val="50000"/>
                  </a:schemeClr>
                </a:solidFill>
                <a:latin typeface="Artifakt Element Black" panose="020B0A03050000020004" pitchFamily="34" charset="0"/>
                <a:ea typeface="Artifakt Element Black" panose="020B0A03050000020004" pitchFamily="34" charset="0"/>
              </a:rPr>
              <a:t>Uhlíkový</a:t>
            </a:r>
            <a:r>
              <a:rPr lang="sk-SK" sz="1600" b="1" dirty="0">
                <a:ln>
                  <a:solidFill>
                    <a:schemeClr val="bg1"/>
                  </a:solidFill>
                </a:ln>
                <a:latin typeface="Artifakt Element Black" panose="020B0A03050000020004" pitchFamily="34" charset="0"/>
                <a:ea typeface="Artifakt Element Black" panose="020B0A03050000020004" pitchFamily="34" charset="0"/>
              </a:rPr>
              <a:t> – vibrácie membrány stláčajú uhlíkové zrná, čím sa mení odpor obvodu a vytvára sa zodpovedajúci elektrický signál.</a:t>
            </a:r>
          </a:p>
          <a:p>
            <a:pPr marL="457200" lvl="1" indent="0">
              <a:lnSpc>
                <a:spcPct val="100000"/>
              </a:lnSpc>
              <a:buNone/>
            </a:pPr>
            <a:r>
              <a:rPr lang="sk-SK" sz="1600" b="1" dirty="0">
                <a:ln>
                  <a:solidFill>
                    <a:schemeClr val="bg1"/>
                  </a:solidFill>
                </a:ln>
                <a:solidFill>
                  <a:srgbClr val="CCFF33"/>
                </a:solidFill>
                <a:latin typeface="Artifakt Element Black" panose="020B0A03050000020004" pitchFamily="34" charset="0"/>
                <a:ea typeface="Artifakt Element Black" panose="020B0A03050000020004" pitchFamily="34" charset="0"/>
              </a:rPr>
              <a:t>Piezoelektrický</a:t>
            </a:r>
            <a:r>
              <a:rPr lang="sk-SK" sz="1600" b="1" dirty="0">
                <a:ln>
                  <a:solidFill>
                    <a:schemeClr val="bg1"/>
                  </a:solidFill>
                </a:ln>
                <a:latin typeface="Artifakt Element Black" panose="020B0A03050000020004" pitchFamily="34" charset="0"/>
                <a:ea typeface="Artifakt Element Black" panose="020B0A03050000020004" pitchFamily="34" charset="0"/>
              </a:rPr>
              <a:t> – membrána pôsobí na </a:t>
            </a:r>
            <a:r>
              <a:rPr lang="en-US" sz="1600" b="1" dirty="0">
                <a:ln>
                  <a:solidFill>
                    <a:schemeClr val="bg1"/>
                  </a:solidFill>
                </a:ln>
                <a:latin typeface="Artifakt Element Black" panose="020B0A03050000020004" pitchFamily="34" charset="0"/>
                <a:ea typeface="Artifakt Element Black" panose="020B0A03050000020004" pitchFamily="34" charset="0"/>
              </a:rPr>
              <a:t>piezo</a:t>
            </a:r>
            <a:r>
              <a:rPr lang="sk-SK" sz="1600" b="1" dirty="0">
                <a:ln>
                  <a:solidFill>
                    <a:schemeClr val="bg1"/>
                  </a:solidFill>
                </a:ln>
                <a:latin typeface="Artifakt Element Black" panose="020B0A03050000020004" pitchFamily="34" charset="0"/>
                <a:ea typeface="Artifakt Element Black" panose="020B0A03050000020004" pitchFamily="34" charset="0"/>
              </a:rPr>
              <a:t>elektrický </a:t>
            </a:r>
            <a:r>
              <a:rPr lang="sk-SK" sz="1600" b="1" dirty="0" err="1">
                <a:ln>
                  <a:solidFill>
                    <a:schemeClr val="bg1"/>
                  </a:solidFill>
                </a:ln>
                <a:latin typeface="Artifakt Element Black" panose="020B0A03050000020004" pitchFamily="34" charset="0"/>
                <a:ea typeface="Artifakt Element Black" panose="020B0A03050000020004" pitchFamily="34" charset="0"/>
              </a:rPr>
              <a:t>material</a:t>
            </a:r>
            <a:r>
              <a:rPr lang="en-US" sz="1600" b="1" dirty="0">
                <a:ln>
                  <a:solidFill>
                    <a:schemeClr val="bg1"/>
                  </a:solidFill>
                </a:ln>
                <a:latin typeface="Artifakt Element Black" panose="020B0A03050000020004" pitchFamily="34" charset="0"/>
                <a:ea typeface="Artifakt Element Black" panose="020B0A03050000020004" pitchFamily="34" charset="0"/>
              </a:rPr>
              <a:t> (</a:t>
            </a:r>
            <a:r>
              <a:rPr lang="en-US" sz="1600" b="1" dirty="0" err="1">
                <a:ln>
                  <a:solidFill>
                    <a:schemeClr val="bg1"/>
                  </a:solidFill>
                </a:ln>
                <a:latin typeface="Artifakt Element Black" panose="020B0A03050000020004" pitchFamily="34" charset="0"/>
                <a:ea typeface="Artifakt Element Black" panose="020B0A03050000020004" pitchFamily="34" charset="0"/>
              </a:rPr>
              <a:t>kremenný</a:t>
            </a:r>
            <a:r>
              <a:rPr lang="en-US" sz="1600" b="1" dirty="0">
                <a:ln>
                  <a:solidFill>
                    <a:schemeClr val="bg1"/>
                  </a:solidFill>
                </a:ln>
                <a:latin typeface="Artifakt Element Black" panose="020B0A03050000020004" pitchFamily="34" charset="0"/>
                <a:ea typeface="Artifakt Element Black" panose="020B0A03050000020004" pitchFamily="34" charset="0"/>
              </a:rPr>
              <a:t> </a:t>
            </a:r>
            <a:r>
              <a:rPr lang="en-US" sz="1600" b="1" dirty="0" err="1">
                <a:ln>
                  <a:solidFill>
                    <a:schemeClr val="bg1"/>
                  </a:solidFill>
                </a:ln>
                <a:latin typeface="Artifakt Element Black" panose="020B0A03050000020004" pitchFamily="34" charset="0"/>
                <a:ea typeface="Artifakt Element Black" panose="020B0A03050000020004" pitchFamily="34" charset="0"/>
              </a:rPr>
              <a:t>kryštál</a:t>
            </a:r>
            <a:r>
              <a:rPr lang="en-US" sz="1600" b="1" dirty="0">
                <a:ln>
                  <a:solidFill>
                    <a:schemeClr val="bg1"/>
                  </a:solidFill>
                </a:ln>
                <a:latin typeface="Artifakt Element Black" panose="020B0A03050000020004" pitchFamily="34" charset="0"/>
                <a:ea typeface="Artifakt Element Black" panose="020B0A03050000020004" pitchFamily="34" charset="0"/>
              </a:rPr>
              <a:t>) - </a:t>
            </a:r>
            <a:r>
              <a:rPr lang="en-US" sz="1600" b="1" dirty="0" err="1">
                <a:ln>
                  <a:solidFill>
                    <a:schemeClr val="bg1"/>
                  </a:solidFill>
                </a:ln>
                <a:latin typeface="Artifakt Element Black" panose="020B0A03050000020004" pitchFamily="34" charset="0"/>
                <a:ea typeface="Artifakt Element Black" panose="020B0A03050000020004" pitchFamily="34" charset="0"/>
              </a:rPr>
              <a:t>keď</a:t>
            </a:r>
            <a:r>
              <a:rPr lang="en-US" sz="1600" b="1" dirty="0">
                <a:ln>
                  <a:solidFill>
                    <a:schemeClr val="bg1"/>
                  </a:solidFill>
                </a:ln>
                <a:latin typeface="Artifakt Element Black" panose="020B0A03050000020004" pitchFamily="34" charset="0"/>
                <a:ea typeface="Artifakt Element Black" panose="020B0A03050000020004" pitchFamily="34" charset="0"/>
              </a:rPr>
              <a:t> </a:t>
            </a:r>
            <a:r>
              <a:rPr lang="en-US" sz="1600" b="1" dirty="0" err="1">
                <a:ln>
                  <a:solidFill>
                    <a:schemeClr val="bg1"/>
                  </a:solidFill>
                </a:ln>
                <a:latin typeface="Artifakt Element Black" panose="020B0A03050000020004" pitchFamily="34" charset="0"/>
                <a:ea typeface="Artifakt Element Black" panose="020B0A03050000020004" pitchFamily="34" charset="0"/>
              </a:rPr>
              <a:t>sa</a:t>
            </a:r>
            <a:r>
              <a:rPr lang="en-US" sz="1600" b="1" dirty="0">
                <a:ln>
                  <a:solidFill>
                    <a:schemeClr val="bg1"/>
                  </a:solidFill>
                </a:ln>
                <a:latin typeface="Artifakt Element Black" panose="020B0A03050000020004" pitchFamily="34" charset="0"/>
                <a:ea typeface="Artifakt Element Black" panose="020B0A03050000020004" pitchFamily="34" charset="0"/>
              </a:rPr>
              <a:t> </a:t>
            </a:r>
            <a:r>
              <a:rPr lang="en-US" sz="1600" b="1" dirty="0" err="1">
                <a:ln>
                  <a:solidFill>
                    <a:schemeClr val="bg1"/>
                  </a:solidFill>
                </a:ln>
                <a:latin typeface="Artifakt Element Black" panose="020B0A03050000020004" pitchFamily="34" charset="0"/>
                <a:ea typeface="Artifakt Element Black" panose="020B0A03050000020004" pitchFamily="34" charset="0"/>
              </a:rPr>
              <a:t>naň</a:t>
            </a:r>
            <a:r>
              <a:rPr lang="en-US" sz="1600" b="1" dirty="0">
                <a:ln>
                  <a:solidFill>
                    <a:schemeClr val="bg1"/>
                  </a:solidFill>
                </a:ln>
                <a:latin typeface="Artifakt Element Black" panose="020B0A03050000020004" pitchFamily="34" charset="0"/>
                <a:ea typeface="Artifakt Element Black" panose="020B0A03050000020004" pitchFamily="34" charset="0"/>
              </a:rPr>
              <a:t> </a:t>
            </a:r>
            <a:r>
              <a:rPr lang="en-US" sz="1600" b="1" dirty="0" err="1">
                <a:ln>
                  <a:solidFill>
                    <a:schemeClr val="bg1"/>
                  </a:solidFill>
                </a:ln>
                <a:latin typeface="Artifakt Element Black" panose="020B0A03050000020004" pitchFamily="34" charset="0"/>
                <a:ea typeface="Artifakt Element Black" panose="020B0A03050000020004" pitchFamily="34" charset="0"/>
              </a:rPr>
              <a:t>pôsobí</a:t>
            </a:r>
            <a:r>
              <a:rPr lang="en-US" sz="1600" b="1" dirty="0">
                <a:ln>
                  <a:solidFill>
                    <a:schemeClr val="bg1"/>
                  </a:solidFill>
                </a:ln>
                <a:latin typeface="Artifakt Element Black" panose="020B0A03050000020004" pitchFamily="34" charset="0"/>
                <a:ea typeface="Artifakt Element Black" panose="020B0A03050000020004" pitchFamily="34" charset="0"/>
              </a:rPr>
              <a:t> </a:t>
            </a:r>
            <a:r>
              <a:rPr lang="en-US" sz="1600" b="1" dirty="0" err="1">
                <a:ln>
                  <a:solidFill>
                    <a:schemeClr val="bg1"/>
                  </a:solidFill>
                </a:ln>
                <a:latin typeface="Artifakt Element Black" panose="020B0A03050000020004" pitchFamily="34" charset="0"/>
                <a:ea typeface="Artifakt Element Black" panose="020B0A03050000020004" pitchFamily="34" charset="0"/>
              </a:rPr>
              <a:t>tlakom</a:t>
            </a:r>
            <a:r>
              <a:rPr lang="en-US" sz="1600" b="1" dirty="0">
                <a:ln>
                  <a:solidFill>
                    <a:schemeClr val="bg1"/>
                  </a:solidFill>
                </a:ln>
                <a:latin typeface="Artifakt Element Black" panose="020B0A03050000020004" pitchFamily="34" charset="0"/>
                <a:ea typeface="Artifakt Element Black" panose="020B0A03050000020004" pitchFamily="34" charset="0"/>
              </a:rPr>
              <a:t> </a:t>
            </a:r>
            <a:r>
              <a:rPr lang="en-US" sz="1600" b="1" dirty="0" err="1">
                <a:ln>
                  <a:solidFill>
                    <a:schemeClr val="bg1"/>
                  </a:solidFill>
                </a:ln>
                <a:latin typeface="Artifakt Element Black" panose="020B0A03050000020004" pitchFamily="34" charset="0"/>
                <a:ea typeface="Artifakt Element Black" panose="020B0A03050000020004" pitchFamily="34" charset="0"/>
              </a:rPr>
              <a:t>alebo</a:t>
            </a:r>
            <a:r>
              <a:rPr lang="en-US" sz="1600" b="1" dirty="0">
                <a:ln>
                  <a:solidFill>
                    <a:schemeClr val="bg1"/>
                  </a:solidFill>
                </a:ln>
                <a:latin typeface="Artifakt Element Black" panose="020B0A03050000020004" pitchFamily="34" charset="0"/>
                <a:ea typeface="Artifakt Element Black" panose="020B0A03050000020004" pitchFamily="34" charset="0"/>
              </a:rPr>
              <a:t> </a:t>
            </a:r>
            <a:r>
              <a:rPr lang="en-US" sz="1600" b="1" dirty="0" err="1">
                <a:ln>
                  <a:solidFill>
                    <a:schemeClr val="bg1"/>
                  </a:solidFill>
                </a:ln>
                <a:latin typeface="Artifakt Element Black" panose="020B0A03050000020004" pitchFamily="34" charset="0"/>
                <a:ea typeface="Artifakt Element Black" panose="020B0A03050000020004" pitchFamily="34" charset="0"/>
              </a:rPr>
              <a:t>deformáciou</a:t>
            </a:r>
            <a:r>
              <a:rPr lang="en-US" sz="1600" b="1" dirty="0">
                <a:ln>
                  <a:solidFill>
                    <a:schemeClr val="bg1"/>
                  </a:solidFill>
                </a:ln>
                <a:latin typeface="Artifakt Element Black" panose="020B0A03050000020004" pitchFamily="34" charset="0"/>
                <a:ea typeface="Artifakt Element Black" panose="020B0A03050000020004" pitchFamily="34" charset="0"/>
              </a:rPr>
              <a:t>, </a:t>
            </a:r>
            <a:r>
              <a:rPr lang="en-US" sz="1600" b="1" dirty="0" err="1">
                <a:ln>
                  <a:solidFill>
                    <a:schemeClr val="bg1"/>
                  </a:solidFill>
                </a:ln>
                <a:latin typeface="Artifakt Element Black" panose="020B0A03050000020004" pitchFamily="34" charset="0"/>
                <a:ea typeface="Artifakt Element Black" panose="020B0A03050000020004" pitchFamily="34" charset="0"/>
              </a:rPr>
              <a:t>vytvo</a:t>
            </a:r>
            <a:r>
              <a:rPr lang="sk-SK" sz="1600" b="1" dirty="0" err="1">
                <a:ln>
                  <a:solidFill>
                    <a:schemeClr val="bg1"/>
                  </a:solidFill>
                </a:ln>
                <a:latin typeface="Artifakt Element Black" panose="020B0A03050000020004" pitchFamily="34" charset="0"/>
                <a:ea typeface="Artifakt Element Black" panose="020B0A03050000020004" pitchFamily="34" charset="0"/>
              </a:rPr>
              <a:t>rí</a:t>
            </a:r>
            <a:r>
              <a:rPr lang="en-US" sz="1600" b="1" dirty="0">
                <a:ln>
                  <a:solidFill>
                    <a:schemeClr val="bg1"/>
                  </a:solidFill>
                </a:ln>
                <a:latin typeface="Artifakt Element Black" panose="020B0A03050000020004" pitchFamily="34" charset="0"/>
                <a:ea typeface="Artifakt Element Black" panose="020B0A03050000020004" pitchFamily="34" charset="0"/>
              </a:rPr>
              <a:t> </a:t>
            </a:r>
            <a:r>
              <a:rPr lang="en-US" sz="1600" b="1" dirty="0" err="1">
                <a:ln>
                  <a:solidFill>
                    <a:schemeClr val="bg1"/>
                  </a:solidFill>
                </a:ln>
                <a:latin typeface="Artifakt Element Black" panose="020B0A03050000020004" pitchFamily="34" charset="0"/>
                <a:ea typeface="Artifakt Element Black" panose="020B0A03050000020004" pitchFamily="34" charset="0"/>
              </a:rPr>
              <a:t>sa</a:t>
            </a:r>
            <a:r>
              <a:rPr lang="en-US" sz="1600" b="1" dirty="0">
                <a:ln>
                  <a:solidFill>
                    <a:schemeClr val="bg1"/>
                  </a:solidFill>
                </a:ln>
                <a:latin typeface="Artifakt Element Black" panose="020B0A03050000020004" pitchFamily="34" charset="0"/>
                <a:ea typeface="Artifakt Element Black" panose="020B0A03050000020004" pitchFamily="34" charset="0"/>
              </a:rPr>
              <a:t> </a:t>
            </a:r>
            <a:r>
              <a:rPr lang="en-US" sz="1600" b="1" dirty="0" err="1">
                <a:ln>
                  <a:solidFill>
                    <a:schemeClr val="bg1"/>
                  </a:solidFill>
                </a:ln>
                <a:latin typeface="Artifakt Element Black" panose="020B0A03050000020004" pitchFamily="34" charset="0"/>
                <a:ea typeface="Artifakt Element Black" panose="020B0A03050000020004" pitchFamily="34" charset="0"/>
              </a:rPr>
              <a:t>elektrické</a:t>
            </a:r>
            <a:r>
              <a:rPr lang="en-US" sz="1600" b="1" dirty="0">
                <a:ln>
                  <a:solidFill>
                    <a:schemeClr val="bg1"/>
                  </a:solidFill>
                </a:ln>
                <a:latin typeface="Artifakt Element Black" panose="020B0A03050000020004" pitchFamily="34" charset="0"/>
                <a:ea typeface="Artifakt Element Black" panose="020B0A03050000020004" pitchFamily="34" charset="0"/>
              </a:rPr>
              <a:t> </a:t>
            </a:r>
            <a:r>
              <a:rPr lang="en-US" sz="1600" b="1" dirty="0" err="1">
                <a:ln>
                  <a:solidFill>
                    <a:schemeClr val="bg1"/>
                  </a:solidFill>
                </a:ln>
                <a:latin typeface="Artifakt Element Black" panose="020B0A03050000020004" pitchFamily="34" charset="0"/>
                <a:ea typeface="Artifakt Element Black" panose="020B0A03050000020004" pitchFamily="34" charset="0"/>
              </a:rPr>
              <a:t>napätie</a:t>
            </a:r>
            <a:r>
              <a:rPr lang="en-US" sz="1600" b="1" dirty="0">
                <a:ln>
                  <a:solidFill>
                    <a:schemeClr val="bg1"/>
                  </a:solidFill>
                </a:ln>
                <a:latin typeface="Artifakt Element Black" panose="020B0A03050000020004" pitchFamily="34" charset="0"/>
                <a:ea typeface="Artifakt Element Black" panose="020B0A03050000020004" pitchFamily="34" charset="0"/>
              </a:rPr>
              <a:t>. Toto </a:t>
            </a:r>
            <a:r>
              <a:rPr lang="en-US" sz="1600" b="1" dirty="0" err="1">
                <a:ln>
                  <a:solidFill>
                    <a:schemeClr val="bg1"/>
                  </a:solidFill>
                </a:ln>
                <a:latin typeface="Artifakt Element Black" panose="020B0A03050000020004" pitchFamily="34" charset="0"/>
                <a:ea typeface="Artifakt Element Black" panose="020B0A03050000020004" pitchFamily="34" charset="0"/>
              </a:rPr>
              <a:t>napätie</a:t>
            </a:r>
            <a:r>
              <a:rPr lang="en-US" sz="1600" b="1" dirty="0">
                <a:ln>
                  <a:solidFill>
                    <a:schemeClr val="bg1"/>
                  </a:solidFill>
                </a:ln>
                <a:latin typeface="Artifakt Element Black" panose="020B0A03050000020004" pitchFamily="34" charset="0"/>
                <a:ea typeface="Artifakt Element Black" panose="020B0A03050000020004" pitchFamily="34" charset="0"/>
              </a:rPr>
              <a:t> </a:t>
            </a:r>
            <a:r>
              <a:rPr lang="en-US" sz="1600" b="1" dirty="0" err="1">
                <a:ln>
                  <a:solidFill>
                    <a:schemeClr val="bg1"/>
                  </a:solidFill>
                </a:ln>
                <a:latin typeface="Artifakt Element Black" panose="020B0A03050000020004" pitchFamily="34" charset="0"/>
                <a:ea typeface="Artifakt Element Black" panose="020B0A03050000020004" pitchFamily="34" charset="0"/>
              </a:rPr>
              <a:t>zodpovedá</a:t>
            </a:r>
            <a:r>
              <a:rPr lang="en-US" sz="1600" b="1" dirty="0">
                <a:ln>
                  <a:solidFill>
                    <a:schemeClr val="bg1"/>
                  </a:solidFill>
                </a:ln>
                <a:latin typeface="Artifakt Element Black" panose="020B0A03050000020004" pitchFamily="34" charset="0"/>
                <a:ea typeface="Artifakt Element Black" panose="020B0A03050000020004" pitchFamily="34" charset="0"/>
              </a:rPr>
              <a:t> </a:t>
            </a:r>
            <a:r>
              <a:rPr lang="en-US" sz="1600" b="1" dirty="0" err="1">
                <a:ln>
                  <a:solidFill>
                    <a:schemeClr val="bg1"/>
                  </a:solidFill>
                </a:ln>
                <a:latin typeface="Artifakt Element Black" panose="020B0A03050000020004" pitchFamily="34" charset="0"/>
                <a:ea typeface="Artifakt Element Black" panose="020B0A03050000020004" pitchFamily="34" charset="0"/>
              </a:rPr>
              <a:t>pôvodnému</a:t>
            </a:r>
            <a:r>
              <a:rPr lang="en-US" sz="1600" b="1" dirty="0">
                <a:ln>
                  <a:solidFill>
                    <a:schemeClr val="bg1"/>
                  </a:solidFill>
                </a:ln>
                <a:latin typeface="Artifakt Element Black" panose="020B0A03050000020004" pitchFamily="34" charset="0"/>
                <a:ea typeface="Artifakt Element Black" panose="020B0A03050000020004" pitchFamily="34" charset="0"/>
              </a:rPr>
              <a:t> </a:t>
            </a:r>
            <a:r>
              <a:rPr lang="en-US" sz="1600" b="1" dirty="0" err="1">
                <a:ln>
                  <a:solidFill>
                    <a:schemeClr val="bg1"/>
                  </a:solidFill>
                </a:ln>
                <a:latin typeface="Artifakt Element Black" panose="020B0A03050000020004" pitchFamily="34" charset="0"/>
                <a:ea typeface="Artifakt Element Black" panose="020B0A03050000020004" pitchFamily="34" charset="0"/>
              </a:rPr>
              <a:t>zvuku</a:t>
            </a:r>
            <a:r>
              <a:rPr lang="sk-SK" sz="1600" b="1" dirty="0">
                <a:ln>
                  <a:solidFill>
                    <a:schemeClr val="bg1"/>
                  </a:solidFill>
                </a:ln>
                <a:latin typeface="Artifakt Element Black" panose="020B0A03050000020004" pitchFamily="34" charset="0"/>
                <a:ea typeface="Artifakt Element Black" panose="020B0A03050000020004" pitchFamily="34" charset="0"/>
              </a:rPr>
              <a:t>.</a:t>
            </a:r>
            <a:endParaRPr lang="en-US" sz="1600" b="1" dirty="0">
              <a:ln>
                <a:solidFill>
                  <a:schemeClr val="bg1"/>
                </a:solidFill>
              </a:ln>
              <a:latin typeface="Artifakt Element Black" panose="020B0A03050000020004" pitchFamily="34" charset="0"/>
              <a:ea typeface="Artifakt Element Black" panose="020B0A03050000020004" pitchFamily="34" charset="0"/>
            </a:endParaRPr>
          </a:p>
          <a:p>
            <a:pPr marL="457200" indent="-457200">
              <a:lnSpc>
                <a:spcPct val="100000"/>
              </a:lnSpc>
              <a:buFont typeface="+mj-lt"/>
              <a:buAutoNum type="romanUcPeriod"/>
            </a:pPr>
            <a:r>
              <a:rPr lang="sk-SK" sz="2000" b="1" dirty="0">
                <a:ln>
                  <a:solidFill>
                    <a:schemeClr val="bg1"/>
                  </a:solidFill>
                </a:ln>
                <a:latin typeface="Artifakt Element Black" panose="020B0A03050000020004" pitchFamily="34" charset="0"/>
                <a:ea typeface="Artifakt Element Black" panose="020B0A03050000020004" pitchFamily="34" charset="0"/>
              </a:rPr>
              <a:t>Podľa smerovej charakteristiky:</a:t>
            </a:r>
            <a:endParaRPr lang="en-US" sz="2000" b="1" dirty="0">
              <a:ln>
                <a:solidFill>
                  <a:schemeClr val="bg1"/>
                </a:solidFill>
              </a:ln>
              <a:latin typeface="Artifakt Element Black" panose="020B0A03050000020004" pitchFamily="34" charset="0"/>
              <a:ea typeface="Artifakt Element Black" panose="020B0A03050000020004" pitchFamily="34" charset="0"/>
            </a:endParaRPr>
          </a:p>
          <a:p>
            <a:pPr marL="457200" lvl="1" indent="0">
              <a:lnSpc>
                <a:spcPct val="100000"/>
              </a:lnSpc>
              <a:buNone/>
            </a:pPr>
            <a:r>
              <a:rPr lang="sk-SK" sz="1600" b="1" dirty="0" err="1">
                <a:ln>
                  <a:solidFill>
                    <a:schemeClr val="bg1"/>
                  </a:solidFill>
                </a:ln>
                <a:solidFill>
                  <a:srgbClr val="FFC000"/>
                </a:solidFill>
                <a:latin typeface="Artifakt Element Black" panose="020B0A03050000020004" pitchFamily="34" charset="0"/>
                <a:ea typeface="Artifakt Element Black" panose="020B0A03050000020004" pitchFamily="34" charset="0"/>
              </a:rPr>
              <a:t>Omnidirekčný</a:t>
            </a:r>
            <a:r>
              <a:rPr lang="sk-SK" sz="1600" b="1" dirty="0">
                <a:ln>
                  <a:solidFill>
                    <a:schemeClr val="bg1"/>
                  </a:solidFill>
                </a:ln>
                <a:latin typeface="Artifakt Element Black" panose="020B0A03050000020004" pitchFamily="34" charset="0"/>
                <a:ea typeface="Artifakt Element Black" panose="020B0A03050000020004" pitchFamily="34" charset="0"/>
              </a:rPr>
              <a:t> (sníma zo všetkých strán)</a:t>
            </a:r>
            <a:endParaRPr lang="en-US" sz="1600" b="1" dirty="0">
              <a:ln>
                <a:solidFill>
                  <a:schemeClr val="bg1"/>
                </a:solidFill>
              </a:ln>
              <a:latin typeface="Artifakt Element Black" panose="020B0A03050000020004" pitchFamily="34" charset="0"/>
              <a:ea typeface="Artifakt Element Black" panose="020B0A03050000020004" pitchFamily="34" charset="0"/>
            </a:endParaRPr>
          </a:p>
          <a:p>
            <a:pPr marL="457200" lvl="1" indent="0">
              <a:lnSpc>
                <a:spcPct val="100000"/>
              </a:lnSpc>
              <a:buNone/>
            </a:pPr>
            <a:r>
              <a:rPr lang="sk-SK" sz="1600" b="1" dirty="0" err="1">
                <a:ln>
                  <a:solidFill>
                    <a:schemeClr val="bg1"/>
                  </a:solidFill>
                </a:ln>
                <a:solidFill>
                  <a:schemeClr val="accent5">
                    <a:lumMod val="75000"/>
                  </a:schemeClr>
                </a:solidFill>
                <a:latin typeface="Artifakt Element Black" panose="020B0A03050000020004" pitchFamily="34" charset="0"/>
                <a:ea typeface="Artifakt Element Black" panose="020B0A03050000020004" pitchFamily="34" charset="0"/>
              </a:rPr>
              <a:t>Kardioidný</a:t>
            </a:r>
            <a:r>
              <a:rPr lang="sk-SK" sz="1600" b="1" dirty="0">
                <a:ln>
                  <a:solidFill>
                    <a:schemeClr val="bg1"/>
                  </a:solidFill>
                </a:ln>
                <a:latin typeface="Artifakt Element Black" panose="020B0A03050000020004" pitchFamily="34" charset="0"/>
                <a:ea typeface="Artifakt Element Black" panose="020B0A03050000020004" pitchFamily="34" charset="0"/>
              </a:rPr>
              <a:t> (najviac sníma spredu, menej zboku, takmer vôbec zozadu)</a:t>
            </a:r>
            <a:endParaRPr lang="en-US" sz="1600" b="1" dirty="0">
              <a:ln>
                <a:solidFill>
                  <a:schemeClr val="bg1"/>
                </a:solidFill>
              </a:ln>
              <a:latin typeface="Artifakt Element Black" panose="020B0A03050000020004" pitchFamily="34" charset="0"/>
              <a:ea typeface="Artifakt Element Black" panose="020B0A03050000020004" pitchFamily="34" charset="0"/>
            </a:endParaRPr>
          </a:p>
          <a:p>
            <a:pPr marL="457200" lvl="1" indent="0">
              <a:lnSpc>
                <a:spcPct val="100000"/>
              </a:lnSpc>
              <a:buNone/>
            </a:pPr>
            <a:r>
              <a:rPr lang="sk-SK" sz="1600" b="1" dirty="0" err="1">
                <a:ln>
                  <a:solidFill>
                    <a:schemeClr val="bg1"/>
                  </a:solidFill>
                </a:ln>
                <a:solidFill>
                  <a:schemeClr val="bg2">
                    <a:lumMod val="50000"/>
                    <a:lumOff val="50000"/>
                  </a:schemeClr>
                </a:solidFill>
                <a:latin typeface="Artifakt Element Black" panose="020B0A03050000020004" pitchFamily="34" charset="0"/>
                <a:ea typeface="Artifakt Element Black" panose="020B0A03050000020004" pitchFamily="34" charset="0"/>
              </a:rPr>
              <a:t>Superkardioidný</a:t>
            </a:r>
            <a:r>
              <a:rPr lang="sk-SK" sz="1600" b="1" dirty="0">
                <a:ln>
                  <a:solidFill>
                    <a:schemeClr val="bg1"/>
                  </a:solidFill>
                </a:ln>
                <a:solidFill>
                  <a:schemeClr val="bg2">
                    <a:lumMod val="50000"/>
                    <a:lumOff val="50000"/>
                  </a:schemeClr>
                </a:solidFill>
                <a:latin typeface="Artifakt Element Black" panose="020B0A03050000020004" pitchFamily="34" charset="0"/>
                <a:ea typeface="Artifakt Element Black" panose="020B0A03050000020004" pitchFamily="34" charset="0"/>
              </a:rPr>
              <a:t> </a:t>
            </a:r>
            <a:r>
              <a:rPr lang="sk-SK" sz="1600" b="1" dirty="0">
                <a:ln>
                  <a:solidFill>
                    <a:schemeClr val="bg1"/>
                  </a:solidFill>
                </a:ln>
                <a:latin typeface="Artifakt Element Black" panose="020B0A03050000020004" pitchFamily="34" charset="0"/>
                <a:ea typeface="Artifakt Element Black" panose="020B0A03050000020004" pitchFamily="34" charset="0"/>
              </a:rPr>
              <a:t>(úzky uhol snímania spredu, zachytáva zvuk zozadu)</a:t>
            </a:r>
            <a:r>
              <a:rPr lang="sk-SK" sz="1600" b="1" dirty="0">
                <a:ln>
                  <a:solidFill>
                    <a:schemeClr val="bg1"/>
                  </a:solidFill>
                </a:ln>
                <a:solidFill>
                  <a:schemeClr val="bg2">
                    <a:lumMod val="50000"/>
                    <a:lumOff val="50000"/>
                  </a:schemeClr>
                </a:solidFill>
                <a:latin typeface="Artifakt Element Black" panose="020B0A03050000020004" pitchFamily="34" charset="0"/>
                <a:ea typeface="Artifakt Element Black" panose="020B0A03050000020004" pitchFamily="34" charset="0"/>
              </a:rPr>
              <a:t> </a:t>
            </a:r>
            <a:endParaRPr lang="en-US" sz="1600" b="1" dirty="0">
              <a:ln>
                <a:solidFill>
                  <a:schemeClr val="bg1"/>
                </a:solidFill>
              </a:ln>
              <a:solidFill>
                <a:schemeClr val="bg2">
                  <a:lumMod val="50000"/>
                  <a:lumOff val="50000"/>
                </a:schemeClr>
              </a:solidFill>
              <a:latin typeface="Artifakt Element Black" panose="020B0A03050000020004" pitchFamily="34" charset="0"/>
              <a:ea typeface="Artifakt Element Black" panose="020B0A03050000020004" pitchFamily="34" charset="0"/>
            </a:endParaRPr>
          </a:p>
          <a:p>
            <a:pPr marL="457200" lvl="1" indent="0">
              <a:lnSpc>
                <a:spcPct val="100000"/>
              </a:lnSpc>
              <a:buNone/>
            </a:pPr>
            <a:r>
              <a:rPr lang="en-US" sz="1600" b="1" dirty="0">
                <a:ln>
                  <a:solidFill>
                    <a:schemeClr val="bg1"/>
                  </a:solidFill>
                </a:ln>
                <a:solidFill>
                  <a:srgbClr val="C4CBD6"/>
                </a:solidFill>
                <a:latin typeface="Artifakt Element Black" panose="020B0A03050000020004" pitchFamily="34" charset="0"/>
                <a:ea typeface="Artifakt Element Black" panose="020B0A03050000020004" pitchFamily="34" charset="0"/>
              </a:rPr>
              <a:t>H</a:t>
            </a:r>
            <a:r>
              <a:rPr lang="sk-SK" sz="1600" b="1" dirty="0" err="1">
                <a:ln>
                  <a:solidFill>
                    <a:schemeClr val="bg1"/>
                  </a:solidFill>
                </a:ln>
                <a:solidFill>
                  <a:srgbClr val="C4CBD6"/>
                </a:solidFill>
                <a:latin typeface="Artifakt Element Black" panose="020B0A03050000020004" pitchFamily="34" charset="0"/>
                <a:ea typeface="Artifakt Element Black" panose="020B0A03050000020004" pitchFamily="34" charset="0"/>
              </a:rPr>
              <a:t>yperkardioidný</a:t>
            </a:r>
            <a:r>
              <a:rPr lang="sk-SK" sz="1600" b="1" dirty="0">
                <a:ln>
                  <a:solidFill>
                    <a:schemeClr val="bg1"/>
                  </a:solidFill>
                </a:ln>
                <a:solidFill>
                  <a:srgbClr val="C4CBD6"/>
                </a:solidFill>
                <a:latin typeface="Artifakt Element Black" panose="020B0A03050000020004" pitchFamily="34" charset="0"/>
                <a:ea typeface="Artifakt Element Black" panose="020B0A03050000020004" pitchFamily="34" charset="0"/>
              </a:rPr>
              <a:t> </a:t>
            </a:r>
            <a:r>
              <a:rPr lang="sk-SK" sz="1600" b="1" dirty="0">
                <a:ln>
                  <a:solidFill>
                    <a:schemeClr val="bg1"/>
                  </a:solidFill>
                </a:ln>
                <a:latin typeface="Artifakt Element Black" panose="020B0A03050000020004" pitchFamily="34" charset="0"/>
                <a:ea typeface="Artifakt Element Black" panose="020B0A03050000020004" pitchFamily="34" charset="0"/>
              </a:rPr>
              <a:t>(veľmi úzky uhol snímania spredu, zachytáva</a:t>
            </a:r>
            <a:r>
              <a:rPr lang="en-US" sz="1600" b="1" dirty="0">
                <a:ln>
                  <a:solidFill>
                    <a:schemeClr val="bg1"/>
                  </a:solidFill>
                </a:ln>
                <a:latin typeface="Artifakt Element Black" panose="020B0A03050000020004" pitchFamily="34" charset="0"/>
                <a:ea typeface="Artifakt Element Black" panose="020B0A03050000020004" pitchFamily="34" charset="0"/>
              </a:rPr>
              <a:t> </a:t>
            </a:r>
            <a:r>
              <a:rPr lang="en-US" sz="1600" b="1" dirty="0" err="1">
                <a:ln>
                  <a:solidFill>
                    <a:schemeClr val="bg1"/>
                  </a:solidFill>
                </a:ln>
                <a:latin typeface="Artifakt Element Black" panose="020B0A03050000020004" pitchFamily="34" charset="0"/>
                <a:ea typeface="Artifakt Element Black" panose="020B0A03050000020004" pitchFamily="34" charset="0"/>
              </a:rPr>
              <a:t>viacej</a:t>
            </a:r>
            <a:r>
              <a:rPr lang="sk-SK" sz="1600" b="1" dirty="0">
                <a:ln>
                  <a:solidFill>
                    <a:schemeClr val="bg1"/>
                  </a:solidFill>
                </a:ln>
                <a:latin typeface="Artifakt Element Black" panose="020B0A03050000020004" pitchFamily="34" charset="0"/>
                <a:ea typeface="Artifakt Element Black" panose="020B0A03050000020004" pitchFamily="34" charset="0"/>
              </a:rPr>
              <a:t> zvuk</a:t>
            </a:r>
            <a:r>
              <a:rPr lang="en-US" sz="1600" b="1" dirty="0">
                <a:ln>
                  <a:solidFill>
                    <a:schemeClr val="bg1"/>
                  </a:solidFill>
                </a:ln>
                <a:latin typeface="Artifakt Element Black" panose="020B0A03050000020004" pitchFamily="34" charset="0"/>
                <a:ea typeface="Artifakt Element Black" panose="020B0A03050000020004" pitchFamily="34" charset="0"/>
              </a:rPr>
              <a:t>u</a:t>
            </a:r>
            <a:r>
              <a:rPr lang="sk-SK" sz="1600" b="1" dirty="0">
                <a:ln>
                  <a:solidFill>
                    <a:schemeClr val="bg1"/>
                  </a:solidFill>
                </a:ln>
                <a:latin typeface="Artifakt Element Black" panose="020B0A03050000020004" pitchFamily="34" charset="0"/>
                <a:ea typeface="Artifakt Element Black" panose="020B0A03050000020004" pitchFamily="34" charset="0"/>
              </a:rPr>
              <a:t> zozadu)</a:t>
            </a:r>
            <a:endParaRPr lang="en-US" sz="1600" b="1" dirty="0">
              <a:ln>
                <a:solidFill>
                  <a:schemeClr val="bg1"/>
                </a:solidFill>
              </a:ln>
              <a:latin typeface="Artifakt Element Black" panose="020B0A03050000020004" pitchFamily="34" charset="0"/>
              <a:ea typeface="Artifakt Element Black" panose="020B0A03050000020004" pitchFamily="34" charset="0"/>
            </a:endParaRPr>
          </a:p>
          <a:p>
            <a:pPr marL="457200" lvl="1" indent="0">
              <a:lnSpc>
                <a:spcPct val="100000"/>
              </a:lnSpc>
              <a:buNone/>
            </a:pPr>
            <a:r>
              <a:rPr lang="sk-SK" sz="1600" b="1" dirty="0">
                <a:ln>
                  <a:solidFill>
                    <a:schemeClr val="bg1"/>
                  </a:solidFill>
                </a:ln>
                <a:solidFill>
                  <a:srgbClr val="0BD7B0"/>
                </a:solidFill>
                <a:latin typeface="Artifakt Element Black" panose="020B0A03050000020004" pitchFamily="34" charset="0"/>
                <a:ea typeface="Artifakt Element Black" panose="020B0A03050000020004" pitchFamily="34" charset="0"/>
              </a:rPr>
              <a:t>Dvojitý (bi-</a:t>
            </a:r>
            <a:r>
              <a:rPr lang="sk-SK" sz="1600" b="1" dirty="0" err="1">
                <a:ln>
                  <a:solidFill>
                    <a:schemeClr val="bg1"/>
                  </a:solidFill>
                </a:ln>
                <a:solidFill>
                  <a:srgbClr val="0BD7B0"/>
                </a:solidFill>
                <a:latin typeface="Artifakt Element Black" panose="020B0A03050000020004" pitchFamily="34" charset="0"/>
                <a:ea typeface="Artifakt Element Black" panose="020B0A03050000020004" pitchFamily="34" charset="0"/>
              </a:rPr>
              <a:t>direkčný</a:t>
            </a:r>
            <a:r>
              <a:rPr lang="sk-SK" sz="1600" b="1" dirty="0">
                <a:ln>
                  <a:solidFill>
                    <a:schemeClr val="bg1"/>
                  </a:solidFill>
                </a:ln>
                <a:solidFill>
                  <a:srgbClr val="0BD7B0"/>
                </a:solidFill>
                <a:latin typeface="Artifakt Element Black" panose="020B0A03050000020004" pitchFamily="34" charset="0"/>
                <a:ea typeface="Artifakt Element Black" panose="020B0A03050000020004" pitchFamily="34" charset="0"/>
              </a:rPr>
              <a:t>) </a:t>
            </a:r>
            <a:r>
              <a:rPr lang="en-US" sz="1600" b="1" dirty="0">
                <a:ln>
                  <a:solidFill>
                    <a:schemeClr val="bg1"/>
                  </a:solidFill>
                </a:ln>
                <a:latin typeface="Artifakt Element Black" panose="020B0A03050000020004" pitchFamily="34" charset="0"/>
                <a:ea typeface="Artifakt Element Black" panose="020B0A03050000020004" pitchFamily="34" charset="0"/>
              </a:rPr>
              <a:t>(</a:t>
            </a:r>
            <a:r>
              <a:rPr lang="sk-SK" sz="1600" b="1" dirty="0">
                <a:ln>
                  <a:solidFill>
                    <a:schemeClr val="bg1"/>
                  </a:solidFill>
                </a:ln>
                <a:latin typeface="Artifakt Element Black" panose="020B0A03050000020004" pitchFamily="34" charset="0"/>
                <a:ea typeface="Artifakt Element Black" panose="020B0A03050000020004" pitchFamily="34" charset="0"/>
              </a:rPr>
              <a:t>snímajú spredu a zozadu</a:t>
            </a:r>
            <a:r>
              <a:rPr lang="en-US" sz="1600" b="1" dirty="0">
                <a:ln>
                  <a:solidFill>
                    <a:schemeClr val="bg1"/>
                  </a:solidFill>
                </a:ln>
                <a:latin typeface="Artifakt Element Black" panose="020B0A03050000020004" pitchFamily="34" charset="0"/>
                <a:ea typeface="Artifakt Element Black" panose="020B0A03050000020004" pitchFamily="34" charset="0"/>
              </a:rPr>
              <a:t>)</a:t>
            </a:r>
            <a:endParaRPr lang="sk-SK" sz="1600" b="1" dirty="0">
              <a:ln>
                <a:solidFill>
                  <a:schemeClr val="bg1"/>
                </a:solidFill>
              </a:ln>
              <a:latin typeface="Artifakt Element Black" panose="020B0A03050000020004" pitchFamily="34" charset="0"/>
              <a:ea typeface="Artifakt Element Black" panose="020B0A03050000020004" pitchFamily="34" charset="0"/>
            </a:endParaRPr>
          </a:p>
        </p:txBody>
      </p:sp>
      <p:pic>
        <p:nvPicPr>
          <p:cNvPr id="4" name="Obrázok 3">
            <a:extLst>
              <a:ext uri="{FF2B5EF4-FFF2-40B4-BE49-F238E27FC236}">
                <a16:creationId xmlns:a16="http://schemas.microsoft.com/office/drawing/2014/main" id="{2029F5B2-0CC0-40FD-BB70-703B372AB2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58199" y="4511290"/>
            <a:ext cx="1772575" cy="168630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Zástupný objekt pre obsah 2">
            <a:extLst>
              <a:ext uri="{FF2B5EF4-FFF2-40B4-BE49-F238E27FC236}">
                <a16:creationId xmlns:a16="http://schemas.microsoft.com/office/drawing/2014/main" id="{C6AC11AE-D9D8-4BF2-AC19-1FB912F4D604}"/>
              </a:ext>
            </a:extLst>
          </p:cNvPr>
          <p:cNvSpPr txBox="1">
            <a:spLocks/>
          </p:cNvSpPr>
          <p:nvPr/>
        </p:nvSpPr>
        <p:spPr>
          <a:xfrm>
            <a:off x="10057538" y="6265333"/>
            <a:ext cx="1773236" cy="499534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800" b="1" dirty="0" err="1">
                <a:ln>
                  <a:solidFill>
                    <a:schemeClr val="bg1"/>
                  </a:solidFill>
                </a:ln>
                <a:latin typeface="Artifakt Element Heavy" panose="020B0B03050000020004" pitchFamily="34" charset="0"/>
                <a:ea typeface="Artifakt Element Heavy" panose="020B0B03050000020004" pitchFamily="34" charset="0"/>
              </a:rPr>
              <a:t>Piezoelektri</a:t>
            </a:r>
            <a:r>
              <a:rPr lang="sk-SK" sz="1800" b="1" dirty="0" err="1">
                <a:ln>
                  <a:solidFill>
                    <a:schemeClr val="bg1"/>
                  </a:solidFill>
                </a:ln>
                <a:latin typeface="Artifakt Element Heavy" panose="020B0B03050000020004" pitchFamily="34" charset="0"/>
                <a:ea typeface="Artifakt Element Heavy" panose="020B0B03050000020004" pitchFamily="34" charset="0"/>
              </a:rPr>
              <a:t>cký</a:t>
            </a:r>
            <a:r>
              <a:rPr lang="sk-SK" sz="1800" b="1" dirty="0">
                <a:ln>
                  <a:solidFill>
                    <a:schemeClr val="bg1"/>
                  </a:solidFill>
                </a:ln>
                <a:latin typeface="Artifakt Element Heavy" panose="020B0B03050000020004" pitchFamily="34" charset="0"/>
                <a:ea typeface="Artifakt Element Heavy" panose="020B0B03050000020004" pitchFamily="34" charset="0"/>
              </a:rPr>
              <a:t> mikrofón</a:t>
            </a:r>
            <a:endParaRPr lang="en-US" sz="1800" b="1" dirty="0">
              <a:ln>
                <a:solidFill>
                  <a:schemeClr val="bg1"/>
                </a:solidFill>
              </a:ln>
              <a:latin typeface="Artifakt Element Heavy" panose="020B0B03050000020004" pitchFamily="34" charset="0"/>
              <a:ea typeface="Artifakt Element Heavy" panose="020B0B030500000200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54171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59000" contrast="7000"/>
                    </a14:imgEffect>
                  </a14:imgLayer>
                </a14:imgProps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87D745C-8666-4666-A674-222AAEBCC8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406625"/>
            <a:ext cx="9905998" cy="880082"/>
          </a:xfrm>
        </p:spPr>
        <p:txBody>
          <a:bodyPr/>
          <a:lstStyle/>
          <a:p>
            <a:pPr algn="ctr"/>
            <a:r>
              <a:rPr lang="sk-SK" sz="4000" b="1" dirty="0">
                <a:ln>
                  <a:solidFill>
                    <a:schemeClr val="bg1"/>
                  </a:solidFill>
                </a:ln>
              </a:rPr>
              <a:t>PARAMETRE</a:t>
            </a:r>
            <a:endParaRPr lang="sk-SK" b="1" dirty="0">
              <a:ln>
                <a:solidFill>
                  <a:schemeClr val="bg1"/>
                </a:solidFill>
              </a:ln>
            </a:endParaRP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E20DC2BF-FA48-4635-81B0-0F35252F76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3" y="1498600"/>
            <a:ext cx="9905999" cy="4512734"/>
          </a:xfrm>
        </p:spPr>
        <p:txBody>
          <a:bodyPr>
            <a:noAutofit/>
          </a:bodyPr>
          <a:lstStyle/>
          <a:p>
            <a:pPr marL="457200" indent="-457200">
              <a:lnSpc>
                <a:spcPct val="100000"/>
              </a:lnSpc>
              <a:buAutoNum type="arabicPeriod"/>
            </a:pPr>
            <a:r>
              <a:rPr lang="sk-SK" sz="1670" b="1" dirty="0">
                <a:ln>
                  <a:solidFill>
                    <a:schemeClr val="bg1"/>
                  </a:solidFill>
                </a:ln>
                <a:solidFill>
                  <a:srgbClr val="92D050"/>
                </a:solidFill>
                <a:latin typeface="Artifakt Element Black" panose="020B0A03050000020004" pitchFamily="34" charset="0"/>
                <a:ea typeface="Artifakt Element Black" panose="020B0A03050000020004" pitchFamily="34" charset="0"/>
              </a:rPr>
              <a:t>Frekvenčný rozsah</a:t>
            </a:r>
            <a:r>
              <a:rPr lang="sk-SK" sz="1670" b="1" dirty="0">
                <a:ln>
                  <a:solidFill>
                    <a:schemeClr val="bg1"/>
                  </a:solidFill>
                </a:ln>
                <a:latin typeface="Artifakt Element Black" panose="020B0A03050000020004" pitchFamily="34" charset="0"/>
                <a:ea typeface="Artifakt Element Black" panose="020B0A03050000020004" pitchFamily="34" charset="0"/>
              </a:rPr>
              <a:t>: Udáva rozmedzie frekvencií, ktoré je mikrofón schopný zaznamenať. Širší rozsah umožňuje zachytiť viac zvukov. </a:t>
            </a:r>
          </a:p>
          <a:p>
            <a:pPr marL="457200" indent="-457200">
              <a:lnSpc>
                <a:spcPct val="100000"/>
              </a:lnSpc>
              <a:buAutoNum type="arabicPeriod"/>
            </a:pPr>
            <a:r>
              <a:rPr lang="sk-SK" sz="1670" b="1" dirty="0">
                <a:ln>
                  <a:solidFill>
                    <a:schemeClr val="bg1"/>
                  </a:solidFill>
                </a:ln>
                <a:solidFill>
                  <a:schemeClr val="tx1">
                    <a:lumMod val="85000"/>
                  </a:schemeClr>
                </a:solidFill>
                <a:latin typeface="Artifakt Element Black" panose="020B0A03050000020004" pitchFamily="34" charset="0"/>
                <a:ea typeface="Artifakt Element Black" panose="020B0A03050000020004" pitchFamily="34" charset="0"/>
              </a:rPr>
              <a:t>Citlivosť</a:t>
            </a:r>
            <a:r>
              <a:rPr lang="sk-SK" sz="1670" b="1" dirty="0">
                <a:ln>
                  <a:solidFill>
                    <a:schemeClr val="bg1"/>
                  </a:solidFill>
                </a:ln>
                <a:latin typeface="Artifakt Element Black" panose="020B0A03050000020004" pitchFamily="34" charset="0"/>
                <a:ea typeface="Artifakt Element Black" panose="020B0A03050000020004" pitchFamily="34" charset="0"/>
              </a:rPr>
              <a:t>: Vyššia citlivosť znamená, že mikrofón dokáže zaznamenať aj jemnejšie </a:t>
            </a:r>
            <a:r>
              <a:rPr lang="en-US" sz="1670" b="1" dirty="0" err="1">
                <a:ln>
                  <a:solidFill>
                    <a:schemeClr val="bg1"/>
                  </a:solidFill>
                </a:ln>
                <a:latin typeface="Artifakt Element Black" panose="020B0A03050000020004" pitchFamily="34" charset="0"/>
                <a:ea typeface="Artifakt Element Black" panose="020B0A03050000020004" pitchFamily="34" charset="0"/>
              </a:rPr>
              <a:t>zvuky</a:t>
            </a:r>
            <a:r>
              <a:rPr lang="sk-SK" sz="1670" b="1" dirty="0">
                <a:ln>
                  <a:solidFill>
                    <a:schemeClr val="bg1"/>
                  </a:solidFill>
                </a:ln>
                <a:latin typeface="Artifakt Element Black" panose="020B0A03050000020004" pitchFamily="34" charset="0"/>
                <a:ea typeface="Artifakt Element Black" panose="020B0A03050000020004" pitchFamily="34" charset="0"/>
              </a:rPr>
              <a:t>. </a:t>
            </a:r>
          </a:p>
          <a:p>
            <a:pPr marL="457200" indent="-457200">
              <a:lnSpc>
                <a:spcPct val="100000"/>
              </a:lnSpc>
              <a:buAutoNum type="arabicPeriod"/>
            </a:pPr>
            <a:r>
              <a:rPr lang="sk-SK" sz="1670" b="1" dirty="0">
                <a:ln>
                  <a:solidFill>
                    <a:schemeClr val="bg1"/>
                  </a:solidFill>
                </a:ln>
                <a:solidFill>
                  <a:schemeClr val="accent5"/>
                </a:solidFill>
                <a:latin typeface="Artifakt Element Black" panose="020B0A03050000020004" pitchFamily="34" charset="0"/>
                <a:ea typeface="Artifakt Element Black" panose="020B0A03050000020004" pitchFamily="34" charset="0"/>
              </a:rPr>
              <a:t>Impedancia</a:t>
            </a:r>
            <a:r>
              <a:rPr lang="sk-SK" sz="1670" b="1" dirty="0">
                <a:ln>
                  <a:solidFill>
                    <a:schemeClr val="bg1"/>
                  </a:solidFill>
                </a:ln>
                <a:latin typeface="Artifakt Element Black" panose="020B0A03050000020004" pitchFamily="34" charset="0"/>
                <a:ea typeface="Artifakt Element Black" panose="020B0A03050000020004" pitchFamily="34" charset="0"/>
              </a:rPr>
              <a:t>: Jedná sa o elektrický parameter, ktorý charakterizuje striedavý elektrický obvod mikrofónu. Je dôležitá pre optimálne pripojenie mikrofónu k zosilňovaču alebo inému zariadeniu. </a:t>
            </a:r>
          </a:p>
          <a:p>
            <a:pPr marL="457200" indent="-457200">
              <a:lnSpc>
                <a:spcPct val="100000"/>
              </a:lnSpc>
              <a:buAutoNum type="arabicPeriod"/>
            </a:pPr>
            <a:r>
              <a:rPr lang="sk-SK" sz="1670" b="1" dirty="0">
                <a:ln>
                  <a:solidFill>
                    <a:schemeClr val="bg1"/>
                  </a:solidFill>
                </a:ln>
                <a:solidFill>
                  <a:srgbClr val="00B0F0"/>
                </a:solidFill>
                <a:latin typeface="Artifakt Element Black" panose="020B0A03050000020004" pitchFamily="34" charset="0"/>
                <a:ea typeface="Artifakt Element Black" panose="020B0A03050000020004" pitchFamily="34" charset="0"/>
              </a:rPr>
              <a:t>Napájanie</a:t>
            </a:r>
            <a:r>
              <a:rPr lang="sk-SK" sz="1670" b="1" dirty="0">
                <a:ln>
                  <a:solidFill>
                    <a:schemeClr val="bg1"/>
                  </a:solidFill>
                </a:ln>
                <a:latin typeface="Artifakt Element Black" panose="020B0A03050000020004" pitchFamily="34" charset="0"/>
                <a:ea typeface="Artifakt Element Black" panose="020B0A03050000020004" pitchFamily="34" charset="0"/>
              </a:rPr>
              <a:t>: Niektoré mikrofóny potrebujú externý zdroj napájania, napríklad fantómové napájanie</a:t>
            </a:r>
            <a:r>
              <a:rPr lang="en-US" sz="1670" b="1" dirty="0">
                <a:ln>
                  <a:solidFill>
                    <a:schemeClr val="bg1"/>
                  </a:solidFill>
                </a:ln>
                <a:latin typeface="Artifakt Element Black" panose="020B0A03050000020004" pitchFamily="34" charset="0"/>
                <a:ea typeface="Artifakt Element Black" panose="020B0A03050000020004" pitchFamily="34" charset="0"/>
              </a:rPr>
              <a:t> (</a:t>
            </a:r>
            <a:r>
              <a:rPr lang="en-US" sz="1670" b="1" dirty="0" err="1">
                <a:ln>
                  <a:solidFill>
                    <a:schemeClr val="bg1"/>
                  </a:solidFill>
                </a:ln>
                <a:latin typeface="Artifakt Element Black" panose="020B0A03050000020004" pitchFamily="34" charset="0"/>
                <a:ea typeface="Artifakt Element Black" panose="020B0A03050000020004" pitchFamily="34" charset="0"/>
              </a:rPr>
              <a:t>systém</a:t>
            </a:r>
            <a:r>
              <a:rPr lang="en-US" sz="1670" b="1" dirty="0">
                <a:ln>
                  <a:solidFill>
                    <a:schemeClr val="bg1"/>
                  </a:solidFill>
                </a:ln>
                <a:latin typeface="Artifakt Element Black" panose="020B0A03050000020004" pitchFamily="34" charset="0"/>
                <a:ea typeface="Artifakt Element Black" panose="020B0A03050000020004" pitchFamily="34" charset="0"/>
              </a:rPr>
              <a:t> </a:t>
            </a:r>
            <a:r>
              <a:rPr lang="en-US" sz="1670" b="1" dirty="0" err="1">
                <a:ln>
                  <a:solidFill>
                    <a:schemeClr val="bg1"/>
                  </a:solidFill>
                </a:ln>
                <a:latin typeface="Artifakt Element Black" panose="020B0A03050000020004" pitchFamily="34" charset="0"/>
                <a:ea typeface="Artifakt Element Black" panose="020B0A03050000020004" pitchFamily="34" charset="0"/>
              </a:rPr>
              <a:t>napájania</a:t>
            </a:r>
            <a:r>
              <a:rPr lang="en-US" sz="1670" b="1" dirty="0">
                <a:ln>
                  <a:solidFill>
                    <a:schemeClr val="bg1"/>
                  </a:solidFill>
                </a:ln>
                <a:latin typeface="Artifakt Element Black" panose="020B0A03050000020004" pitchFamily="34" charset="0"/>
                <a:ea typeface="Artifakt Element Black" panose="020B0A03050000020004" pitchFamily="34" charset="0"/>
              </a:rPr>
              <a:t>, </a:t>
            </a:r>
            <a:r>
              <a:rPr lang="en-US" sz="1670" b="1" dirty="0" err="1">
                <a:ln>
                  <a:solidFill>
                    <a:schemeClr val="bg1"/>
                  </a:solidFill>
                </a:ln>
                <a:latin typeface="Artifakt Element Black" panose="020B0A03050000020004" pitchFamily="34" charset="0"/>
                <a:ea typeface="Artifakt Element Black" panose="020B0A03050000020004" pitchFamily="34" charset="0"/>
              </a:rPr>
              <a:t>ktorý</a:t>
            </a:r>
            <a:r>
              <a:rPr lang="en-US" sz="1670" b="1" dirty="0">
                <a:ln>
                  <a:solidFill>
                    <a:schemeClr val="bg1"/>
                  </a:solidFill>
                </a:ln>
                <a:latin typeface="Artifakt Element Black" panose="020B0A03050000020004" pitchFamily="34" charset="0"/>
                <a:ea typeface="Artifakt Element Black" panose="020B0A03050000020004" pitchFamily="34" charset="0"/>
              </a:rPr>
              <a:t> </a:t>
            </a:r>
            <a:r>
              <a:rPr lang="en-US" sz="1670" b="1" dirty="0" err="1">
                <a:ln>
                  <a:solidFill>
                    <a:schemeClr val="bg1"/>
                  </a:solidFill>
                </a:ln>
                <a:latin typeface="Artifakt Element Black" panose="020B0A03050000020004" pitchFamily="34" charset="0"/>
                <a:ea typeface="Artifakt Element Black" panose="020B0A03050000020004" pitchFamily="34" charset="0"/>
              </a:rPr>
              <a:t>dodáva</a:t>
            </a:r>
            <a:r>
              <a:rPr lang="en-US" sz="1670" b="1" dirty="0">
                <a:ln>
                  <a:solidFill>
                    <a:schemeClr val="bg1"/>
                  </a:solidFill>
                </a:ln>
                <a:latin typeface="Artifakt Element Black" panose="020B0A03050000020004" pitchFamily="34" charset="0"/>
                <a:ea typeface="Artifakt Element Black" panose="020B0A03050000020004" pitchFamily="34" charset="0"/>
              </a:rPr>
              <a:t> </a:t>
            </a:r>
            <a:r>
              <a:rPr lang="en-US" sz="1670" b="1" dirty="0" err="1">
                <a:ln>
                  <a:solidFill>
                    <a:schemeClr val="bg1"/>
                  </a:solidFill>
                </a:ln>
                <a:latin typeface="Artifakt Element Black" panose="020B0A03050000020004" pitchFamily="34" charset="0"/>
                <a:ea typeface="Artifakt Element Black" panose="020B0A03050000020004" pitchFamily="34" charset="0"/>
              </a:rPr>
              <a:t>malé</a:t>
            </a:r>
            <a:r>
              <a:rPr lang="en-US" sz="1670" b="1" dirty="0">
                <a:ln>
                  <a:solidFill>
                    <a:schemeClr val="bg1"/>
                  </a:solidFill>
                </a:ln>
                <a:latin typeface="Artifakt Element Black" panose="020B0A03050000020004" pitchFamily="34" charset="0"/>
                <a:ea typeface="Artifakt Element Black" panose="020B0A03050000020004" pitchFamily="34" charset="0"/>
              </a:rPr>
              <a:t> </a:t>
            </a:r>
            <a:r>
              <a:rPr lang="en-US" sz="1670" b="1" dirty="0" err="1">
                <a:ln>
                  <a:solidFill>
                    <a:schemeClr val="bg1"/>
                  </a:solidFill>
                </a:ln>
                <a:latin typeface="Artifakt Element Black" panose="020B0A03050000020004" pitchFamily="34" charset="0"/>
                <a:ea typeface="Artifakt Element Black" panose="020B0A03050000020004" pitchFamily="34" charset="0"/>
              </a:rPr>
              <a:t>množstvo</a:t>
            </a:r>
            <a:r>
              <a:rPr lang="en-US" sz="1670" b="1" dirty="0">
                <a:ln>
                  <a:solidFill>
                    <a:schemeClr val="bg1"/>
                  </a:solidFill>
                </a:ln>
                <a:latin typeface="Artifakt Element Black" panose="020B0A03050000020004" pitchFamily="34" charset="0"/>
                <a:ea typeface="Artifakt Element Black" panose="020B0A03050000020004" pitchFamily="34" charset="0"/>
              </a:rPr>
              <a:t> </a:t>
            </a:r>
            <a:r>
              <a:rPr lang="en-US" sz="1670" b="1" dirty="0" err="1">
                <a:ln>
                  <a:solidFill>
                    <a:schemeClr val="bg1"/>
                  </a:solidFill>
                </a:ln>
                <a:latin typeface="Artifakt Element Black" panose="020B0A03050000020004" pitchFamily="34" charset="0"/>
                <a:ea typeface="Artifakt Element Black" panose="020B0A03050000020004" pitchFamily="34" charset="0"/>
              </a:rPr>
              <a:t>elektrického</a:t>
            </a:r>
            <a:r>
              <a:rPr lang="en-US" sz="1670" b="1" dirty="0">
                <a:ln>
                  <a:solidFill>
                    <a:schemeClr val="bg1"/>
                  </a:solidFill>
                </a:ln>
                <a:latin typeface="Artifakt Element Black" panose="020B0A03050000020004" pitchFamily="34" charset="0"/>
                <a:ea typeface="Artifakt Element Black" panose="020B0A03050000020004" pitchFamily="34" charset="0"/>
              </a:rPr>
              <a:t> </a:t>
            </a:r>
            <a:r>
              <a:rPr lang="en-US" sz="1670" b="1" dirty="0" err="1">
                <a:ln>
                  <a:solidFill>
                    <a:schemeClr val="bg1"/>
                  </a:solidFill>
                </a:ln>
                <a:latin typeface="Artifakt Element Black" panose="020B0A03050000020004" pitchFamily="34" charset="0"/>
                <a:ea typeface="Artifakt Element Black" panose="020B0A03050000020004" pitchFamily="34" charset="0"/>
              </a:rPr>
              <a:t>napätia</a:t>
            </a:r>
            <a:r>
              <a:rPr lang="en-US" sz="1670" b="1" dirty="0">
                <a:ln>
                  <a:solidFill>
                    <a:schemeClr val="bg1"/>
                  </a:solidFill>
                </a:ln>
                <a:latin typeface="Artifakt Element Black" panose="020B0A03050000020004" pitchFamily="34" charset="0"/>
                <a:ea typeface="Artifakt Element Black" panose="020B0A03050000020004" pitchFamily="34" charset="0"/>
              </a:rPr>
              <a:t> </a:t>
            </a:r>
            <a:r>
              <a:rPr lang="en-US" sz="1670" b="1" dirty="0" err="1">
                <a:ln>
                  <a:solidFill>
                    <a:schemeClr val="bg1"/>
                  </a:solidFill>
                </a:ln>
                <a:latin typeface="Artifakt Element Black" panose="020B0A03050000020004" pitchFamily="34" charset="0"/>
                <a:ea typeface="Artifakt Element Black" panose="020B0A03050000020004" pitchFamily="34" charset="0"/>
              </a:rPr>
              <a:t>cez</a:t>
            </a:r>
            <a:r>
              <a:rPr lang="en-US" sz="1670" b="1" dirty="0">
                <a:ln>
                  <a:solidFill>
                    <a:schemeClr val="bg1"/>
                  </a:solidFill>
                </a:ln>
                <a:latin typeface="Artifakt Element Black" panose="020B0A03050000020004" pitchFamily="34" charset="0"/>
                <a:ea typeface="Artifakt Element Black" panose="020B0A03050000020004" pitchFamily="34" charset="0"/>
              </a:rPr>
              <a:t> </a:t>
            </a:r>
            <a:r>
              <a:rPr lang="en-US" sz="1670" b="1" dirty="0" err="1">
                <a:ln>
                  <a:solidFill>
                    <a:schemeClr val="bg1"/>
                  </a:solidFill>
                </a:ln>
                <a:latin typeface="Artifakt Element Black" panose="020B0A03050000020004" pitchFamily="34" charset="0"/>
                <a:ea typeface="Artifakt Element Black" panose="020B0A03050000020004" pitchFamily="34" charset="0"/>
              </a:rPr>
              <a:t>rovnaký</a:t>
            </a:r>
            <a:r>
              <a:rPr lang="en-US" sz="1670" b="1" dirty="0">
                <a:ln>
                  <a:solidFill>
                    <a:schemeClr val="bg1"/>
                  </a:solidFill>
                </a:ln>
                <a:latin typeface="Artifakt Element Black" panose="020B0A03050000020004" pitchFamily="34" charset="0"/>
                <a:ea typeface="Artifakt Element Black" panose="020B0A03050000020004" pitchFamily="34" charset="0"/>
              </a:rPr>
              <a:t> </a:t>
            </a:r>
            <a:r>
              <a:rPr lang="en-US" sz="1670" b="1" dirty="0" err="1">
                <a:ln>
                  <a:solidFill>
                    <a:schemeClr val="bg1"/>
                  </a:solidFill>
                </a:ln>
                <a:latin typeface="Artifakt Element Black" panose="020B0A03050000020004" pitchFamily="34" charset="0"/>
                <a:ea typeface="Artifakt Element Black" panose="020B0A03050000020004" pitchFamily="34" charset="0"/>
              </a:rPr>
              <a:t>kábel</a:t>
            </a:r>
            <a:r>
              <a:rPr lang="en-US" sz="1670" b="1" dirty="0">
                <a:ln>
                  <a:solidFill>
                    <a:schemeClr val="bg1"/>
                  </a:solidFill>
                </a:ln>
                <a:latin typeface="Artifakt Element Black" panose="020B0A03050000020004" pitchFamily="34" charset="0"/>
                <a:ea typeface="Artifakt Element Black" panose="020B0A03050000020004" pitchFamily="34" charset="0"/>
              </a:rPr>
              <a:t>, </a:t>
            </a:r>
            <a:r>
              <a:rPr lang="en-US" sz="1670" b="1" dirty="0" err="1">
                <a:ln>
                  <a:solidFill>
                    <a:schemeClr val="bg1"/>
                  </a:solidFill>
                </a:ln>
                <a:latin typeface="Artifakt Element Black" panose="020B0A03050000020004" pitchFamily="34" charset="0"/>
                <a:ea typeface="Artifakt Element Black" panose="020B0A03050000020004" pitchFamily="34" charset="0"/>
              </a:rPr>
              <a:t>ktorý</a:t>
            </a:r>
            <a:r>
              <a:rPr lang="en-US" sz="1670" b="1" dirty="0">
                <a:ln>
                  <a:solidFill>
                    <a:schemeClr val="bg1"/>
                  </a:solidFill>
                </a:ln>
                <a:latin typeface="Artifakt Element Black" panose="020B0A03050000020004" pitchFamily="34" charset="0"/>
                <a:ea typeface="Artifakt Element Black" panose="020B0A03050000020004" pitchFamily="34" charset="0"/>
              </a:rPr>
              <a:t> </a:t>
            </a:r>
            <a:r>
              <a:rPr lang="en-US" sz="1670" b="1" dirty="0" err="1">
                <a:ln>
                  <a:solidFill>
                    <a:schemeClr val="bg1"/>
                  </a:solidFill>
                </a:ln>
                <a:latin typeface="Artifakt Element Black" panose="020B0A03050000020004" pitchFamily="34" charset="0"/>
                <a:ea typeface="Artifakt Element Black" panose="020B0A03050000020004" pitchFamily="34" charset="0"/>
              </a:rPr>
              <a:t>prenáša</a:t>
            </a:r>
            <a:r>
              <a:rPr lang="en-US" sz="1670" b="1" dirty="0">
                <a:ln>
                  <a:solidFill>
                    <a:schemeClr val="bg1"/>
                  </a:solidFill>
                </a:ln>
                <a:latin typeface="Artifakt Element Black" panose="020B0A03050000020004" pitchFamily="34" charset="0"/>
                <a:ea typeface="Artifakt Element Black" panose="020B0A03050000020004" pitchFamily="34" charset="0"/>
              </a:rPr>
              <a:t> </a:t>
            </a:r>
            <a:r>
              <a:rPr lang="en-US" sz="1670" b="1" dirty="0" err="1">
                <a:ln>
                  <a:solidFill>
                    <a:schemeClr val="bg1"/>
                  </a:solidFill>
                </a:ln>
                <a:latin typeface="Artifakt Element Black" panose="020B0A03050000020004" pitchFamily="34" charset="0"/>
                <a:ea typeface="Artifakt Element Black" panose="020B0A03050000020004" pitchFamily="34" charset="0"/>
              </a:rPr>
              <a:t>aj</a:t>
            </a:r>
            <a:r>
              <a:rPr lang="en-US" sz="1670" b="1" dirty="0">
                <a:ln>
                  <a:solidFill>
                    <a:schemeClr val="bg1"/>
                  </a:solidFill>
                </a:ln>
                <a:latin typeface="Artifakt Element Black" panose="020B0A03050000020004" pitchFamily="34" charset="0"/>
                <a:ea typeface="Artifakt Element Black" panose="020B0A03050000020004" pitchFamily="34" charset="0"/>
              </a:rPr>
              <a:t> </a:t>
            </a:r>
            <a:r>
              <a:rPr lang="en-US" sz="1670" b="1" dirty="0" err="1">
                <a:ln>
                  <a:solidFill>
                    <a:schemeClr val="bg1"/>
                  </a:solidFill>
                </a:ln>
                <a:latin typeface="Artifakt Element Black" panose="020B0A03050000020004" pitchFamily="34" charset="0"/>
                <a:ea typeface="Artifakt Element Black" panose="020B0A03050000020004" pitchFamily="34" charset="0"/>
              </a:rPr>
              <a:t>zvukový</a:t>
            </a:r>
            <a:r>
              <a:rPr lang="en-US" sz="1670" b="1" dirty="0">
                <a:ln>
                  <a:solidFill>
                    <a:schemeClr val="bg1"/>
                  </a:solidFill>
                </a:ln>
                <a:latin typeface="Artifakt Element Black" panose="020B0A03050000020004" pitchFamily="34" charset="0"/>
                <a:ea typeface="Artifakt Element Black" panose="020B0A03050000020004" pitchFamily="34" charset="0"/>
              </a:rPr>
              <a:t> </a:t>
            </a:r>
            <a:r>
              <a:rPr lang="en-US" sz="1670" b="1" dirty="0" err="1">
                <a:ln>
                  <a:solidFill>
                    <a:schemeClr val="bg1"/>
                  </a:solidFill>
                </a:ln>
                <a:latin typeface="Artifakt Element Black" panose="020B0A03050000020004" pitchFamily="34" charset="0"/>
                <a:ea typeface="Artifakt Element Black" panose="020B0A03050000020004" pitchFamily="34" charset="0"/>
              </a:rPr>
              <a:t>signál</a:t>
            </a:r>
            <a:r>
              <a:rPr lang="en-US" sz="1670" b="1" dirty="0">
                <a:ln>
                  <a:solidFill>
                    <a:schemeClr val="bg1"/>
                  </a:solidFill>
                </a:ln>
                <a:latin typeface="Artifakt Element Black" panose="020B0A03050000020004" pitchFamily="34" charset="0"/>
                <a:ea typeface="Artifakt Element Black" panose="020B0A03050000020004" pitchFamily="34" charset="0"/>
              </a:rPr>
              <a:t>)</a:t>
            </a:r>
            <a:r>
              <a:rPr lang="sk-SK" sz="1670" b="1" dirty="0">
                <a:ln>
                  <a:solidFill>
                    <a:schemeClr val="bg1"/>
                  </a:solidFill>
                </a:ln>
                <a:latin typeface="Artifakt Element Black" panose="020B0A03050000020004" pitchFamily="34" charset="0"/>
                <a:ea typeface="Artifakt Element Black" panose="020B0A03050000020004" pitchFamily="34" charset="0"/>
              </a:rPr>
              <a:t>, ktoré je často dodávané cez XLR konektor. Iné mikrofóny fungujú na klasické batérie. </a:t>
            </a:r>
          </a:p>
          <a:p>
            <a:pPr marL="457200" indent="-457200">
              <a:lnSpc>
                <a:spcPct val="100000"/>
              </a:lnSpc>
              <a:buAutoNum type="arabicPeriod"/>
            </a:pPr>
            <a:r>
              <a:rPr lang="sk-SK" sz="1670" b="1" dirty="0">
                <a:ln>
                  <a:solidFill>
                    <a:schemeClr val="bg1"/>
                  </a:solidFill>
                </a:ln>
                <a:solidFill>
                  <a:srgbClr val="FFFF00"/>
                </a:solidFill>
                <a:latin typeface="Artifakt Element Black" panose="020B0A03050000020004" pitchFamily="34" charset="0"/>
                <a:ea typeface="Artifakt Element Black" panose="020B0A03050000020004" pitchFamily="34" charset="0"/>
              </a:rPr>
              <a:t>Ochrana pred vetrom</a:t>
            </a:r>
            <a:r>
              <a:rPr lang="sk-SK" sz="1670" b="1" dirty="0">
                <a:ln>
                  <a:solidFill>
                    <a:schemeClr val="bg1"/>
                  </a:solidFill>
                </a:ln>
                <a:latin typeface="Artifakt Element Black" panose="020B0A03050000020004" pitchFamily="34" charset="0"/>
                <a:ea typeface="Artifakt Element Black" panose="020B0A03050000020004" pitchFamily="34" charset="0"/>
              </a:rPr>
              <a:t>: Tento parameter, často tvorený molitanom, zabraňuje prenosu nežiadúcich zvukov spôsobených vetrom, čo je dôležité pre záznam v exteriéroch. </a:t>
            </a:r>
          </a:p>
          <a:p>
            <a:pPr marL="457200" indent="-457200">
              <a:lnSpc>
                <a:spcPct val="100000"/>
              </a:lnSpc>
              <a:buAutoNum type="arabicPeriod"/>
            </a:pPr>
            <a:r>
              <a:rPr lang="sk-SK" sz="1670" b="1" dirty="0">
                <a:ln>
                  <a:solidFill>
                    <a:schemeClr val="bg1"/>
                  </a:solidFill>
                </a:ln>
                <a:solidFill>
                  <a:srgbClr val="00B050"/>
                </a:solidFill>
                <a:latin typeface="Artifakt Element Black" panose="020B0A03050000020004" pitchFamily="34" charset="0"/>
                <a:ea typeface="Artifakt Element Black" panose="020B0A03050000020004" pitchFamily="34" charset="0"/>
              </a:rPr>
              <a:t>Typ konektora</a:t>
            </a:r>
            <a:r>
              <a:rPr lang="sk-SK" sz="1670" b="1" dirty="0">
                <a:ln>
                  <a:solidFill>
                    <a:schemeClr val="bg1"/>
                  </a:solidFill>
                </a:ln>
                <a:latin typeface="Artifakt Element Black" panose="020B0A03050000020004" pitchFamily="34" charset="0"/>
                <a:ea typeface="Artifakt Element Black" panose="020B0A03050000020004" pitchFamily="34" charset="0"/>
              </a:rPr>
              <a:t>: Mikrofóny sa líšia aj typom konektorov, ako sú odolnejšie XLR konektory pre profesionálne štúdiové mikrofóny, alebo bežnejšie 3,5 mm </a:t>
            </a:r>
            <a:r>
              <a:rPr lang="sk-SK" sz="1670" b="1" dirty="0" err="1">
                <a:ln>
                  <a:solidFill>
                    <a:schemeClr val="bg1"/>
                  </a:solidFill>
                </a:ln>
                <a:latin typeface="Artifakt Element Black" panose="020B0A03050000020004" pitchFamily="34" charset="0"/>
                <a:ea typeface="Artifakt Element Black" panose="020B0A03050000020004" pitchFamily="34" charset="0"/>
              </a:rPr>
              <a:t>jacky</a:t>
            </a:r>
            <a:r>
              <a:rPr lang="sk-SK" sz="1670" b="1" dirty="0">
                <a:ln>
                  <a:solidFill>
                    <a:schemeClr val="bg1"/>
                  </a:solidFill>
                </a:ln>
                <a:latin typeface="Artifakt Element Black" panose="020B0A03050000020004" pitchFamily="34" charset="0"/>
                <a:ea typeface="Artifakt Element Black" panose="020B0A03050000020004" pitchFamily="34" charset="0"/>
              </a:rPr>
              <a:t> pre domáce použitie. </a:t>
            </a:r>
          </a:p>
        </p:txBody>
      </p:sp>
    </p:spTree>
    <p:extLst>
      <p:ext uri="{BB962C8B-B14F-4D97-AF65-F5344CB8AC3E}">
        <p14:creationId xmlns:p14="http://schemas.microsoft.com/office/powerpoint/2010/main" val="36707418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1000"/>
                    </a14:imgEffect>
                    <a14:imgEffect>
                      <a14:brightnessContrast bright="-35000" contrast="-5000"/>
                    </a14:imgEffect>
                  </a14:imgLayer>
                </a14:imgProps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F035F8A-B6C6-41ED-9F0A-2B7A3BF4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245985"/>
            <a:ext cx="9905998" cy="973215"/>
          </a:xfrm>
        </p:spPr>
        <p:txBody>
          <a:bodyPr/>
          <a:lstStyle/>
          <a:p>
            <a:pPr algn="ctr"/>
            <a:r>
              <a:rPr lang="sk-SK" sz="4400" b="1" dirty="0">
                <a:ln>
                  <a:solidFill>
                    <a:schemeClr val="bg1"/>
                  </a:solidFill>
                </a:ln>
              </a:rPr>
              <a:t>PORTY</a:t>
            </a:r>
            <a:endParaRPr lang="sk-SK" b="1" dirty="0">
              <a:ln>
                <a:solidFill>
                  <a:schemeClr val="bg1"/>
                </a:solidFill>
              </a:ln>
            </a:endParaRP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F63318A3-1842-4C4D-AFAB-98DAA82D3A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3" y="1097757"/>
            <a:ext cx="9905999" cy="3445933"/>
          </a:xfrm>
        </p:spPr>
        <p:txBody>
          <a:bodyPr>
            <a:normAutofit fontScale="92500" lnSpcReduction="10000"/>
          </a:bodyPr>
          <a:lstStyle/>
          <a:p>
            <a:r>
              <a:rPr lang="sk-SK" b="1" dirty="0">
                <a:ln>
                  <a:solidFill>
                    <a:schemeClr val="bg1"/>
                  </a:solidFill>
                </a:ln>
                <a:solidFill>
                  <a:srgbClr val="FFC000"/>
                </a:solidFill>
                <a:latin typeface="Artifakt Element Black" panose="020B0A03050000020004" pitchFamily="34" charset="0"/>
                <a:ea typeface="Artifakt Element Black" panose="020B0A03050000020004" pitchFamily="34" charset="0"/>
              </a:rPr>
              <a:t>USB</a:t>
            </a:r>
            <a:r>
              <a:rPr lang="sk-SK" b="1" dirty="0">
                <a:ln>
                  <a:solidFill>
                    <a:schemeClr val="bg1"/>
                  </a:solidFill>
                </a:ln>
                <a:latin typeface="Artifakt Element Black" panose="020B0A03050000020004" pitchFamily="34" charset="0"/>
                <a:ea typeface="Artifakt Element Black" panose="020B0A03050000020004" pitchFamily="34" charset="0"/>
              </a:rPr>
              <a:t>: Pripojenie priamo do počítača. </a:t>
            </a:r>
          </a:p>
          <a:p>
            <a:r>
              <a:rPr lang="sk-SK" b="1" dirty="0">
                <a:ln>
                  <a:solidFill>
                    <a:schemeClr val="bg1"/>
                  </a:solidFill>
                </a:ln>
                <a:solidFill>
                  <a:srgbClr val="FFC000"/>
                </a:solidFill>
                <a:latin typeface="Artifakt Element Black" panose="020B0A03050000020004" pitchFamily="34" charset="0"/>
                <a:ea typeface="Artifakt Element Black" panose="020B0A03050000020004" pitchFamily="34" charset="0"/>
              </a:rPr>
              <a:t>3,5 mm </a:t>
            </a:r>
            <a:r>
              <a:rPr lang="sk-SK" b="1" dirty="0" err="1">
                <a:ln>
                  <a:solidFill>
                    <a:schemeClr val="bg1"/>
                  </a:solidFill>
                </a:ln>
                <a:solidFill>
                  <a:srgbClr val="FFC000"/>
                </a:solidFill>
                <a:latin typeface="Artifakt Element Black" panose="020B0A03050000020004" pitchFamily="34" charset="0"/>
                <a:ea typeface="Artifakt Element Black" panose="020B0A03050000020004" pitchFamily="34" charset="0"/>
              </a:rPr>
              <a:t>jack</a:t>
            </a:r>
            <a:r>
              <a:rPr lang="sk-SK" b="1" dirty="0">
                <a:ln>
                  <a:solidFill>
                    <a:schemeClr val="bg1"/>
                  </a:solidFill>
                </a:ln>
                <a:latin typeface="Artifakt Element Black" panose="020B0A03050000020004" pitchFamily="34" charset="0"/>
                <a:ea typeface="Artifakt Element Black" panose="020B0A03050000020004" pitchFamily="34" charset="0"/>
              </a:rPr>
              <a:t>: Malý, bežne používaný konektor na pripojenie k počítačom a iným zariadeniam. </a:t>
            </a:r>
          </a:p>
          <a:p>
            <a:r>
              <a:rPr lang="sk-SK" b="1" dirty="0">
                <a:ln>
                  <a:solidFill>
                    <a:schemeClr val="bg1"/>
                  </a:solidFill>
                </a:ln>
                <a:solidFill>
                  <a:srgbClr val="FFC000"/>
                </a:solidFill>
                <a:latin typeface="Artifakt Element Black" panose="020B0A03050000020004" pitchFamily="34" charset="0"/>
                <a:ea typeface="Artifakt Element Black" panose="020B0A03050000020004" pitchFamily="34" charset="0"/>
              </a:rPr>
              <a:t>6,3 mm </a:t>
            </a:r>
            <a:r>
              <a:rPr lang="sk-SK" b="1" dirty="0" err="1">
                <a:ln>
                  <a:solidFill>
                    <a:schemeClr val="bg1"/>
                  </a:solidFill>
                </a:ln>
                <a:solidFill>
                  <a:srgbClr val="FFC000"/>
                </a:solidFill>
                <a:latin typeface="Artifakt Element Black" panose="020B0A03050000020004" pitchFamily="34" charset="0"/>
                <a:ea typeface="Artifakt Element Black" panose="020B0A03050000020004" pitchFamily="34" charset="0"/>
              </a:rPr>
              <a:t>jack</a:t>
            </a:r>
            <a:r>
              <a:rPr lang="sk-SK" b="1" dirty="0">
                <a:ln>
                  <a:solidFill>
                    <a:schemeClr val="bg1"/>
                  </a:solidFill>
                </a:ln>
                <a:latin typeface="Artifakt Element Black" panose="020B0A03050000020004" pitchFamily="34" charset="0"/>
                <a:ea typeface="Artifakt Element Black" panose="020B0A03050000020004" pitchFamily="34" charset="0"/>
              </a:rPr>
              <a:t>: Väčší</a:t>
            </a:r>
            <a:r>
              <a:rPr lang="en-US" b="1" dirty="0">
                <a:ln>
                  <a:solidFill>
                    <a:schemeClr val="bg1"/>
                  </a:solidFill>
                </a:ln>
                <a:latin typeface="Artifakt Element Black" panose="020B0A03050000020004" pitchFamily="34" charset="0"/>
                <a:ea typeface="Artifakt Element Black" panose="020B0A03050000020004" pitchFamily="34" charset="0"/>
              </a:rPr>
              <a:t> </a:t>
            </a:r>
            <a:r>
              <a:rPr lang="sk-SK" b="1" dirty="0">
                <a:ln>
                  <a:solidFill>
                    <a:schemeClr val="bg1"/>
                  </a:solidFill>
                </a:ln>
                <a:latin typeface="Artifakt Element Black" panose="020B0A03050000020004" pitchFamily="34" charset="0"/>
                <a:ea typeface="Artifakt Element Black" panose="020B0A03050000020004" pitchFamily="34" charset="0"/>
              </a:rPr>
              <a:t>konektor používaný v štúdiových a nástrojových mikrofónoch. </a:t>
            </a:r>
          </a:p>
          <a:p>
            <a:r>
              <a:rPr lang="sk-SK" b="1" dirty="0">
                <a:ln>
                  <a:solidFill>
                    <a:schemeClr val="bg1"/>
                  </a:solidFill>
                </a:ln>
                <a:solidFill>
                  <a:srgbClr val="FFC000"/>
                </a:solidFill>
                <a:latin typeface="Artifakt Element Black" panose="020B0A03050000020004" pitchFamily="34" charset="0"/>
                <a:ea typeface="Artifakt Element Black" panose="020B0A03050000020004" pitchFamily="34" charset="0"/>
              </a:rPr>
              <a:t>XLR</a:t>
            </a:r>
            <a:r>
              <a:rPr lang="sk-SK" b="1" dirty="0">
                <a:ln>
                  <a:solidFill>
                    <a:schemeClr val="bg1"/>
                  </a:solidFill>
                </a:ln>
                <a:latin typeface="Artifakt Element Black" panose="020B0A03050000020004" pitchFamily="34" charset="0"/>
                <a:ea typeface="Artifakt Element Black" panose="020B0A03050000020004" pitchFamily="34" charset="0"/>
              </a:rPr>
              <a:t>: </a:t>
            </a:r>
            <a:r>
              <a:rPr lang="en-US" b="1" dirty="0">
                <a:ln>
                  <a:solidFill>
                    <a:schemeClr val="bg1"/>
                  </a:solidFill>
                </a:ln>
                <a:latin typeface="Artifakt Element Black" panose="020B0A03050000020004" pitchFamily="34" charset="0"/>
                <a:ea typeface="Artifakt Element Black" panose="020B0A03050000020004" pitchFamily="34" charset="0"/>
              </a:rPr>
              <a:t>T</a:t>
            </a:r>
            <a:r>
              <a:rPr lang="sk-SK" b="1" dirty="0" err="1">
                <a:ln>
                  <a:solidFill>
                    <a:schemeClr val="bg1"/>
                  </a:solidFill>
                </a:ln>
                <a:latin typeface="Artifakt Element Black" panose="020B0A03050000020004" pitchFamily="34" charset="0"/>
                <a:ea typeface="Artifakt Element Black" panose="020B0A03050000020004" pitchFamily="34" charset="0"/>
              </a:rPr>
              <a:t>ypický</a:t>
            </a:r>
            <a:r>
              <a:rPr lang="sk-SK" b="1" dirty="0">
                <a:ln>
                  <a:solidFill>
                    <a:schemeClr val="bg1"/>
                  </a:solidFill>
                </a:ln>
                <a:latin typeface="Artifakt Element Black" panose="020B0A03050000020004" pitchFamily="34" charset="0"/>
                <a:ea typeface="Artifakt Element Black" panose="020B0A03050000020004" pitchFamily="34" charset="0"/>
              </a:rPr>
              <a:t> pre štúdiové mikrofóny, ktoré potrebujú fantómové napájanie alebo sa pripájajú k profesionálnemu zvukovému zariadeniu.</a:t>
            </a:r>
            <a:endParaRPr lang="en-US" b="1" dirty="0">
              <a:ln>
                <a:solidFill>
                  <a:schemeClr val="bg1"/>
                </a:solidFill>
              </a:ln>
              <a:latin typeface="Artifakt Element Black" panose="020B0A03050000020004" pitchFamily="34" charset="0"/>
              <a:ea typeface="Artifakt Element Black" panose="020B0A03050000020004" pitchFamily="34" charset="0"/>
            </a:endParaRPr>
          </a:p>
        </p:txBody>
      </p:sp>
      <p:pic>
        <p:nvPicPr>
          <p:cNvPr id="4" name="Obrázok 3">
            <a:extLst>
              <a:ext uri="{FF2B5EF4-FFF2-40B4-BE49-F238E27FC236}">
                <a16:creationId xmlns:a16="http://schemas.microsoft.com/office/drawing/2014/main" id="{F625FEFB-48A0-4500-9931-22C3D27EB4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45870" y="4383680"/>
            <a:ext cx="1794077" cy="179407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Zástupný objekt pre obsah 2">
            <a:extLst>
              <a:ext uri="{FF2B5EF4-FFF2-40B4-BE49-F238E27FC236}">
                <a16:creationId xmlns:a16="http://schemas.microsoft.com/office/drawing/2014/main" id="{BA1AA98F-201C-4138-84A5-9B5C624DF84F}"/>
              </a:ext>
            </a:extLst>
          </p:cNvPr>
          <p:cNvSpPr txBox="1">
            <a:spLocks/>
          </p:cNvSpPr>
          <p:nvPr/>
        </p:nvSpPr>
        <p:spPr>
          <a:xfrm>
            <a:off x="3356291" y="6247544"/>
            <a:ext cx="1773236" cy="4918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b="1" dirty="0">
                <a:ln>
                  <a:solidFill>
                    <a:schemeClr val="bg1"/>
                  </a:solidFill>
                </a:ln>
                <a:latin typeface="Artifakt Element Black" panose="020B0A03050000020004" pitchFamily="34" charset="0"/>
                <a:ea typeface="Artifakt Element Black" panose="020B0A03050000020004" pitchFamily="34" charset="0"/>
              </a:rPr>
              <a:t>3,5 mm jack</a:t>
            </a:r>
          </a:p>
        </p:txBody>
      </p:sp>
      <p:pic>
        <p:nvPicPr>
          <p:cNvPr id="6" name="Obrázok 5">
            <a:extLst>
              <a:ext uri="{FF2B5EF4-FFF2-40B4-BE49-F238E27FC236}">
                <a16:creationId xmlns:a16="http://schemas.microsoft.com/office/drawing/2014/main" id="{9E5D67D5-D76C-46C1-BA4A-26EBEBAA8D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43302" y="4383680"/>
            <a:ext cx="1794077" cy="179407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Zástupný objekt pre obsah 2">
            <a:extLst>
              <a:ext uri="{FF2B5EF4-FFF2-40B4-BE49-F238E27FC236}">
                <a16:creationId xmlns:a16="http://schemas.microsoft.com/office/drawing/2014/main" id="{8933044F-641E-46C5-AA1E-1CC0AAD4F929}"/>
              </a:ext>
            </a:extLst>
          </p:cNvPr>
          <p:cNvSpPr txBox="1">
            <a:spLocks/>
          </p:cNvSpPr>
          <p:nvPr/>
        </p:nvSpPr>
        <p:spPr>
          <a:xfrm>
            <a:off x="5833930" y="6247544"/>
            <a:ext cx="1773236" cy="4918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b="1" dirty="0">
                <a:ln>
                  <a:solidFill>
                    <a:schemeClr val="bg1"/>
                  </a:solidFill>
                </a:ln>
                <a:latin typeface="Artifakt Element Black" panose="020B0A03050000020004" pitchFamily="34" charset="0"/>
                <a:ea typeface="Artifakt Element Black" panose="020B0A03050000020004" pitchFamily="34" charset="0"/>
              </a:rPr>
              <a:t>6,3 mm jack</a:t>
            </a:r>
          </a:p>
        </p:txBody>
      </p:sp>
      <p:pic>
        <p:nvPicPr>
          <p:cNvPr id="8" name="Obrázok 7">
            <a:extLst>
              <a:ext uri="{FF2B5EF4-FFF2-40B4-BE49-F238E27FC236}">
                <a16:creationId xmlns:a16="http://schemas.microsoft.com/office/drawing/2014/main" id="{452BE847-4EA5-4353-AF8B-3055020A442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44636" y="4389665"/>
            <a:ext cx="3106888" cy="182529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Zástupný objekt pre obsah 2">
            <a:extLst>
              <a:ext uri="{FF2B5EF4-FFF2-40B4-BE49-F238E27FC236}">
                <a16:creationId xmlns:a16="http://schemas.microsoft.com/office/drawing/2014/main" id="{08B47569-F485-4AFF-9947-85BE4EA2425A}"/>
              </a:ext>
            </a:extLst>
          </p:cNvPr>
          <p:cNvSpPr txBox="1">
            <a:spLocks/>
          </p:cNvSpPr>
          <p:nvPr/>
        </p:nvSpPr>
        <p:spPr>
          <a:xfrm>
            <a:off x="9111462" y="6247544"/>
            <a:ext cx="1773236" cy="45927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b="1" dirty="0">
                <a:ln>
                  <a:solidFill>
                    <a:schemeClr val="bg1"/>
                  </a:solidFill>
                </a:ln>
                <a:latin typeface="Artifakt Element Black" panose="020B0A03050000020004" pitchFamily="34" charset="0"/>
                <a:ea typeface="Artifakt Element Black" panose="020B0A03050000020004" pitchFamily="34" charset="0"/>
              </a:rPr>
              <a:t>XLR </a:t>
            </a:r>
            <a:r>
              <a:rPr lang="en-US" sz="2000" b="1" dirty="0" err="1">
                <a:ln>
                  <a:solidFill>
                    <a:schemeClr val="bg1"/>
                  </a:solidFill>
                </a:ln>
                <a:latin typeface="Artifakt Element Black" panose="020B0A03050000020004" pitchFamily="34" charset="0"/>
                <a:ea typeface="Artifakt Element Black" panose="020B0A03050000020004" pitchFamily="34" charset="0"/>
              </a:rPr>
              <a:t>konektor</a:t>
            </a:r>
            <a:endParaRPr lang="en-US" sz="2000" b="1" dirty="0">
              <a:ln>
                <a:solidFill>
                  <a:schemeClr val="bg1"/>
                </a:solidFill>
              </a:ln>
              <a:latin typeface="Artifakt Element Black" panose="020B0A03050000020004" pitchFamily="34" charset="0"/>
              <a:ea typeface="Artifakt Element Black" panose="020B0A030500000200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43258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000"/>
                    </a14:imgEffect>
                    <a14:imgEffect>
                      <a14:brightnessContrast bright="-20000" contrast="28000"/>
                    </a14:imgEffect>
                  </a14:imgLayer>
                </a14:imgProps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3D5AC06C-F3F8-4739-B4AD-BE23F0B398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3000" y="2740554"/>
            <a:ext cx="9905999" cy="101017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sk-SK" sz="5400" b="1" dirty="0">
                <a:ln>
                  <a:solidFill>
                    <a:sysClr val="windowText" lastClr="000000"/>
                  </a:solidFill>
                </a:ln>
              </a:rPr>
              <a:t>Ďakujem za pozornosť</a:t>
            </a:r>
            <a:r>
              <a:rPr lang="en-US" sz="5400" b="1" dirty="0">
                <a:ln>
                  <a:solidFill>
                    <a:sysClr val="windowText" lastClr="000000"/>
                  </a:solidFill>
                </a:ln>
              </a:rPr>
              <a:t> </a:t>
            </a:r>
            <a:r>
              <a:rPr lang="en-US" sz="5400" b="1" dirty="0">
                <a:ln>
                  <a:solidFill>
                    <a:sysClr val="windowText" lastClr="000000"/>
                  </a:solidFill>
                </a:ln>
                <a:sym typeface="Wingdings" panose="05000000000000000000" pitchFamily="2" charset="2"/>
              </a:rPr>
              <a:t></a:t>
            </a:r>
            <a:endParaRPr lang="sk-SK" sz="5400" b="1" dirty="0">
              <a:ln>
                <a:solidFill>
                  <a:sysClr val="windowText" lastClr="000000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10097919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bvod">
  <a:themeElements>
    <a:clrScheme name="Obvod">
      <a:dk1>
        <a:sysClr val="windowText" lastClr="000000"/>
      </a:dk1>
      <a:lt1>
        <a:sysClr val="window" lastClr="FFFFFF"/>
      </a:lt1>
      <a:dk2>
        <a:srgbClr val="252C36"/>
      </a:dk2>
      <a:lt2>
        <a:srgbClr val="7C96A3"/>
      </a:lt2>
      <a:accent1>
        <a:srgbClr val="4FD093"/>
      </a:accent1>
      <a:accent2>
        <a:srgbClr val="54BCDF"/>
      </a:accent2>
      <a:accent3>
        <a:srgbClr val="A262D0"/>
      </a:accent3>
      <a:accent4>
        <a:srgbClr val="D7537B"/>
      </a:accent4>
      <a:accent5>
        <a:srgbClr val="E78045"/>
      </a:accent5>
      <a:accent6>
        <a:srgbClr val="84C350"/>
      </a:accent6>
      <a:hlink>
        <a:srgbClr val="22FFFF"/>
      </a:hlink>
      <a:folHlink>
        <a:srgbClr val="9BF3FD"/>
      </a:folHlink>
    </a:clrScheme>
    <a:fontScheme name="Obvod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bvod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4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4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  <a:hueMod val="106000"/>
                <a:satMod val="140000"/>
                <a:lumMod val="42000"/>
              </a:schemeClr>
              <a:schemeClr val="phClr">
                <a:tint val="98000"/>
                <a:hueMod val="92000"/>
                <a:satMod val="220000"/>
                <a:lumMod val="9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142578CA-DEC9-49C3-80AF-C113973CC9A9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956EDE4319A11C4FA7DB10143A1D2B09" ma:contentTypeVersion="7" ma:contentTypeDescription="Umožňuje vytvoriť nový dokument." ma:contentTypeScope="" ma:versionID="8326ebf88074553dc11148e509bc90ed">
  <xsd:schema xmlns:xsd="http://www.w3.org/2001/XMLSchema" xmlns:xs="http://www.w3.org/2001/XMLSchema" xmlns:p="http://schemas.microsoft.com/office/2006/metadata/properties" xmlns:ns2="88cbec32-69bb-4591-b025-b62bdc1609e9" targetNamespace="http://schemas.microsoft.com/office/2006/metadata/properties" ma:root="true" ma:fieldsID="3516057aba64f827df443aea10c041a1" ns2:_="">
    <xsd:import namespace="88cbec32-69bb-4591-b025-b62bdc1609e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8cbec32-69bb-4591-b025-b62bdc1609e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AB7944B6-059D-438B-A082-B12023D98D46}"/>
</file>

<file path=customXml/itemProps2.xml><?xml version="1.0" encoding="utf-8"?>
<ds:datastoreItem xmlns:ds="http://schemas.openxmlformats.org/officeDocument/2006/customXml" ds:itemID="{CFAA82AA-9D30-480A-A79A-46DD6789ED0F}"/>
</file>

<file path=customXml/itemProps3.xml><?xml version="1.0" encoding="utf-8"?>
<ds:datastoreItem xmlns:ds="http://schemas.openxmlformats.org/officeDocument/2006/customXml" ds:itemID="{8ED63194-A4AA-4706-A5D6-91867863D36B}"/>
</file>

<file path=docProps/app.xml><?xml version="1.0" encoding="utf-8"?>
<Properties xmlns="http://schemas.openxmlformats.org/officeDocument/2006/extended-properties" xmlns:vt="http://schemas.openxmlformats.org/officeDocument/2006/docPropsVTypes">
  <Template>TM04033919[[fn=Obvod]]</Template>
  <TotalTime>215</TotalTime>
  <Words>514</Words>
  <Application>Microsoft Office PowerPoint</Application>
  <PresentationFormat>Širokouhlá</PresentationFormat>
  <Paragraphs>41</Paragraphs>
  <Slides>6</Slides>
  <Notes>0</Notes>
  <HiddenSlides>0</HiddenSlides>
  <MMClips>0</MMClips>
  <ScaleCrop>false</ScaleCrop>
  <HeadingPairs>
    <vt:vector size="6" baseType="variant">
      <vt:variant>
        <vt:lpstr>Použité písma</vt:lpstr>
      </vt:variant>
      <vt:variant>
        <vt:i4>4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6</vt:i4>
      </vt:variant>
    </vt:vector>
  </HeadingPairs>
  <TitlesOfParts>
    <vt:vector size="11" baseType="lpstr">
      <vt:lpstr>Arial</vt:lpstr>
      <vt:lpstr>Artifakt Element Black</vt:lpstr>
      <vt:lpstr>Artifakt Element Heavy</vt:lpstr>
      <vt:lpstr>Tw Cen MT</vt:lpstr>
      <vt:lpstr>Obvod</vt:lpstr>
      <vt:lpstr>Mikrofón</vt:lpstr>
      <vt:lpstr>PRINCÍP ČINNOSTI</vt:lpstr>
      <vt:lpstr>ROZDELENIE</vt:lpstr>
      <vt:lpstr>PARAMETRE</vt:lpstr>
      <vt:lpstr>PORTY</vt:lpstr>
      <vt:lpstr>Prezentácia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Mikrofón</dc:title>
  <dc:creator>Jakub</dc:creator>
  <cp:lastModifiedBy>Jakub</cp:lastModifiedBy>
  <cp:revision>59</cp:revision>
  <dcterms:created xsi:type="dcterms:W3CDTF">2025-09-14T15:15:10Z</dcterms:created>
  <dcterms:modified xsi:type="dcterms:W3CDTF">2025-09-15T15:34:43Z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0x010100956EDE4319A11C4FA7DB10143A1D2B09</vt:lpwstr>
  </property>
</Properties>
</file>