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83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C62F79-8852-4504-98F9-E6FE6DC1EDE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28EE-9781-4829-9B89-96E6311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5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F18B0-CDF8-6DE4-3A05-96592A3B2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Grafick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karty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223332-C8B1-F348-E3EC-A887A59C2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Filip bogner 3.c</a:t>
            </a:r>
          </a:p>
        </p:txBody>
      </p:sp>
    </p:spTree>
    <p:extLst>
      <p:ext uri="{BB962C8B-B14F-4D97-AF65-F5344CB8AC3E}">
        <p14:creationId xmlns:p14="http://schemas.microsoft.com/office/powerpoint/2010/main" val="381127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BE9EE-8A99-2155-3E47-2C5F8581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Prečo sú grafické karty dôležité?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351162-916C-373D-584B-A304E843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Grafické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všade</a:t>
            </a:r>
            <a:r>
              <a:rPr lang="en-US" dirty="0"/>
              <a:t> </a:t>
            </a:r>
            <a:r>
              <a:rPr lang="en-US" dirty="0" err="1"/>
              <a:t>okolo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. </a:t>
            </a:r>
            <a:r>
              <a:rPr lang="en-US" dirty="0" err="1"/>
              <a:t>Umožňujú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hrať</a:t>
            </a:r>
            <a:r>
              <a:rPr lang="en-US" dirty="0"/>
              <a:t> </a:t>
            </a:r>
            <a:r>
              <a:rPr lang="en-US" dirty="0" err="1"/>
              <a:t>moderné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 s </a:t>
            </a:r>
            <a:r>
              <a:rPr lang="en-US" dirty="0" err="1"/>
              <a:t>ohromujúcou</a:t>
            </a:r>
            <a:r>
              <a:rPr lang="en-US" dirty="0"/>
              <a:t> </a:t>
            </a:r>
            <a:r>
              <a:rPr lang="en-US" dirty="0" err="1"/>
              <a:t>grsafikou</a:t>
            </a:r>
            <a:r>
              <a:rPr lang="en-US" dirty="0"/>
              <a:t>, </a:t>
            </a:r>
            <a:r>
              <a:rPr lang="en-US" dirty="0" err="1"/>
              <a:t>vytvárať</a:t>
            </a:r>
            <a:r>
              <a:rPr lang="en-US" dirty="0"/>
              <a:t> </a:t>
            </a:r>
            <a:r>
              <a:rPr lang="en-US" dirty="0" err="1"/>
              <a:t>profesionálne</a:t>
            </a:r>
            <a:r>
              <a:rPr lang="en-US" dirty="0"/>
              <a:t> 3D </a:t>
            </a:r>
            <a:r>
              <a:rPr lang="en-US" dirty="0" err="1"/>
              <a:t>modely</a:t>
            </a:r>
            <a:r>
              <a:rPr lang="en-US" dirty="0"/>
              <a:t> a </a:t>
            </a:r>
            <a:r>
              <a:rPr lang="en-US" dirty="0" err="1"/>
              <a:t>animácie</a:t>
            </a:r>
            <a:r>
              <a:rPr lang="en-US" dirty="0"/>
              <a:t>, a </a:t>
            </a:r>
            <a:r>
              <a:rPr lang="en-US" dirty="0" err="1"/>
              <a:t>dokonca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trénovať</a:t>
            </a:r>
            <a:r>
              <a:rPr lang="en-US" dirty="0"/>
              <a:t> </a:t>
            </a:r>
            <a:r>
              <a:rPr lang="en-US" dirty="0" err="1"/>
              <a:t>umelickú</a:t>
            </a:r>
            <a:r>
              <a:rPr lang="en-US" dirty="0"/>
              <a:t> </a:t>
            </a:r>
            <a:r>
              <a:rPr lang="en-US" dirty="0" err="1"/>
              <a:t>inteligenciu</a:t>
            </a:r>
            <a:r>
              <a:rPr lang="en-US" dirty="0"/>
              <a:t>. </a:t>
            </a:r>
            <a:r>
              <a:rPr lang="en-US" b="1" dirty="0"/>
              <a:t>Bez </a:t>
            </a:r>
            <a:r>
              <a:rPr lang="en-US" b="1" dirty="0" err="1"/>
              <a:t>nich</a:t>
            </a:r>
            <a:r>
              <a:rPr lang="en-US" b="1" dirty="0"/>
              <a:t> by to </a:t>
            </a:r>
            <a:r>
              <a:rPr lang="en-US" b="1" dirty="0" err="1"/>
              <a:t>nebolo</a:t>
            </a:r>
            <a:r>
              <a:rPr lang="en-US" b="1" dirty="0"/>
              <a:t> </a:t>
            </a:r>
            <a:r>
              <a:rPr lang="en-US" b="1" dirty="0" err="1"/>
              <a:t>možné</a:t>
            </a:r>
            <a:r>
              <a:rPr lang="en-US" b="1" dirty="0"/>
              <a:t>.</a:t>
            </a:r>
          </a:p>
        </p:txBody>
      </p:sp>
      <p:sp>
        <p:nvSpPr>
          <p:cNvPr id="4" name="AutoShape 2" descr="Artificial Intelligence Quality Training | TÜV SÜD in Middle East">
            <a:extLst>
              <a:ext uri="{FF2B5EF4-FFF2-40B4-BE49-F238E27FC236}">
                <a16:creationId xmlns:a16="http://schemas.microsoft.com/office/drawing/2014/main" id="{C50210BA-B3EF-26CD-4EE0-B37C2E067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ECE6166-3839-5F23-E86E-8999A1D37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67" y="3229728"/>
            <a:ext cx="5466347" cy="30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8ADCA-B1F3-F90A-D076-0871C16A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Čo</a:t>
            </a:r>
            <a:r>
              <a:rPr lang="en-US" dirty="0"/>
              <a:t> je </a:t>
            </a:r>
            <a:r>
              <a:rPr lang="en-US" dirty="0" err="1"/>
              <a:t>Grafická</a:t>
            </a:r>
            <a:r>
              <a:rPr lang="en-US" dirty="0"/>
              <a:t> Karta?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2D0A5B-3CC0-404F-3713-BE7EDD1D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1899456"/>
          </a:xfrm>
        </p:spPr>
        <p:txBody>
          <a:bodyPr>
            <a:normAutofit/>
          </a:bodyPr>
          <a:lstStyle/>
          <a:p>
            <a:r>
              <a:rPr lang="en-US" b="1" dirty="0" err="1"/>
              <a:t>Grafická</a:t>
            </a:r>
            <a:r>
              <a:rPr lang="en-US" b="1" dirty="0"/>
              <a:t> </a:t>
            </a:r>
            <a:r>
              <a:rPr lang="en-US" b="1" dirty="0" err="1"/>
              <a:t>karta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špecializovaný</a:t>
            </a:r>
            <a:r>
              <a:rPr lang="en-US" dirty="0"/>
              <a:t> </a:t>
            </a:r>
            <a:r>
              <a:rPr lang="en-US" dirty="0" err="1"/>
              <a:t>hardvérový</a:t>
            </a:r>
            <a:r>
              <a:rPr lang="en-US" dirty="0"/>
              <a:t> </a:t>
            </a:r>
            <a:r>
              <a:rPr lang="en-US" dirty="0" err="1"/>
              <a:t>komponent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stará</a:t>
            </a:r>
            <a:r>
              <a:rPr lang="en-US" dirty="0"/>
              <a:t> o </a:t>
            </a:r>
            <a:r>
              <a:rPr lang="en-US" dirty="0" err="1"/>
              <a:t>generovanie</a:t>
            </a:r>
            <a:r>
              <a:rPr lang="en-US" dirty="0"/>
              <a:t> </a:t>
            </a:r>
            <a:r>
              <a:rPr lang="en-US" dirty="0" err="1"/>
              <a:t>obrazu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vašom</a:t>
            </a:r>
            <a:r>
              <a:rPr lang="en-US" dirty="0"/>
              <a:t> </a:t>
            </a:r>
            <a:r>
              <a:rPr lang="en-US" dirty="0" err="1"/>
              <a:t>monitore</a:t>
            </a:r>
            <a:r>
              <a:rPr lang="en-US" dirty="0"/>
              <a:t>. </a:t>
            </a:r>
            <a:r>
              <a:rPr lang="en-US" dirty="0" err="1"/>
              <a:t>Skladá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z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hlavných</a:t>
            </a:r>
            <a:r>
              <a:rPr lang="en-US" dirty="0"/>
              <a:t> </a:t>
            </a:r>
            <a:r>
              <a:rPr lang="en-US" dirty="0" err="1"/>
              <a:t>častí</a:t>
            </a:r>
            <a:r>
              <a:rPr lang="en-US" dirty="0"/>
              <a:t>: </a:t>
            </a:r>
            <a:r>
              <a:rPr lang="en-US" b="1" dirty="0"/>
              <a:t>GPU – </a:t>
            </a:r>
            <a:r>
              <a:rPr lang="en-US" b="1" dirty="0" err="1"/>
              <a:t>grafický</a:t>
            </a:r>
            <a:r>
              <a:rPr lang="en-US" b="1" dirty="0"/>
              <a:t> </a:t>
            </a:r>
            <a:r>
              <a:rPr lang="en-US" b="1" dirty="0" err="1"/>
              <a:t>procesor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vykonáva</a:t>
            </a:r>
            <a:r>
              <a:rPr lang="en-US" dirty="0"/>
              <a:t> </a:t>
            </a:r>
            <a:r>
              <a:rPr lang="en-US" dirty="0" err="1"/>
              <a:t>výpočty</a:t>
            </a:r>
            <a:r>
              <a:rPr lang="en-US" dirty="0"/>
              <a:t> </a:t>
            </a:r>
            <a:r>
              <a:rPr lang="en-US" dirty="0" err="1"/>
              <a:t>potrebné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vykreslenie</a:t>
            </a:r>
            <a:r>
              <a:rPr lang="en-US" dirty="0"/>
              <a:t> 3D </a:t>
            </a:r>
            <a:r>
              <a:rPr lang="en-US" dirty="0" err="1"/>
              <a:t>scény</a:t>
            </a:r>
            <a:r>
              <a:rPr lang="en-US" dirty="0"/>
              <a:t> a VRAM – video </a:t>
            </a:r>
            <a:r>
              <a:rPr lang="en-US" dirty="0" err="1"/>
              <a:t>pamäť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slúži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uloženie</a:t>
            </a:r>
            <a:r>
              <a:rPr lang="en-US" dirty="0"/>
              <a:t> </a:t>
            </a:r>
            <a:r>
              <a:rPr lang="en-US" dirty="0" err="1"/>
              <a:t>textúr</a:t>
            </a:r>
            <a:r>
              <a:rPr lang="en-US" dirty="0"/>
              <a:t>, </a:t>
            </a:r>
            <a:r>
              <a:rPr lang="en-US" dirty="0" err="1"/>
              <a:t>modelov</a:t>
            </a:r>
            <a:r>
              <a:rPr lang="en-US" dirty="0"/>
              <a:t> a </a:t>
            </a:r>
            <a:r>
              <a:rPr lang="en-US" dirty="0" err="1"/>
              <a:t>ďalších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99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B2AAC-0168-EADA-6112-A8266170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Ako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Renderovanie</a:t>
            </a:r>
            <a:r>
              <a:rPr lang="en-US" dirty="0"/>
              <a:t>?</a:t>
            </a:r>
            <a:r>
              <a:rPr lang="sk-SK" dirty="0"/>
              <a:t>	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2CC99A-2968-F6EA-6D82-C693F5E8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810209" cy="4195481"/>
          </a:xfrm>
        </p:spPr>
        <p:txBody>
          <a:bodyPr/>
          <a:lstStyle/>
          <a:p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vykresľovania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zložitý</a:t>
            </a:r>
            <a:r>
              <a:rPr lang="en-US" dirty="0"/>
              <a:t>, ale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zjednodušiť</a:t>
            </a:r>
            <a:r>
              <a:rPr lang="en-US" dirty="0"/>
              <a:t>. </a:t>
            </a:r>
            <a:r>
              <a:rPr lang="en-US" dirty="0" err="1"/>
              <a:t>Začína</a:t>
            </a:r>
            <a:r>
              <a:rPr lang="en-US" dirty="0"/>
              <a:t> 3D </a:t>
            </a:r>
            <a:r>
              <a:rPr lang="en-US" dirty="0" err="1"/>
              <a:t>modelom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prechádza</a:t>
            </a:r>
            <a:r>
              <a:rPr lang="en-US" dirty="0"/>
              <a:t> </a:t>
            </a:r>
            <a:r>
              <a:rPr lang="en-US" dirty="0" err="1"/>
              <a:t>rôznymi</a:t>
            </a:r>
            <a:r>
              <a:rPr lang="en-US" dirty="0"/>
              <a:t> </a:t>
            </a:r>
            <a:r>
              <a:rPr lang="en-US" dirty="0" err="1"/>
              <a:t>fázami</a:t>
            </a:r>
            <a:r>
              <a:rPr lang="en-US" dirty="0"/>
              <a:t> </a:t>
            </a:r>
            <a:r>
              <a:rPr lang="en-US" dirty="0" err="1"/>
              <a:t>spracovania</a:t>
            </a:r>
            <a:r>
              <a:rPr lang="en-US" dirty="0"/>
              <a:t>. Vertex shader </a:t>
            </a:r>
            <a:r>
              <a:rPr lang="en-US" dirty="0" err="1"/>
              <a:t>transformuje</a:t>
            </a:r>
            <a:r>
              <a:rPr lang="en-US" dirty="0"/>
              <a:t> </a:t>
            </a:r>
            <a:r>
              <a:rPr lang="en-US" dirty="0" err="1"/>
              <a:t>geometriu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a pixel shader </a:t>
            </a:r>
            <a:r>
              <a:rPr lang="en-US" dirty="0" err="1"/>
              <a:t>pridáva</a:t>
            </a:r>
            <a:r>
              <a:rPr lang="en-US" dirty="0"/>
              <a:t> </a:t>
            </a:r>
            <a:r>
              <a:rPr lang="en-US" dirty="0" err="1"/>
              <a:t>farby</a:t>
            </a:r>
            <a:r>
              <a:rPr lang="en-US" dirty="0"/>
              <a:t>, </a:t>
            </a:r>
            <a:r>
              <a:rPr lang="en-US" dirty="0" err="1"/>
              <a:t>textúry</a:t>
            </a:r>
            <a:r>
              <a:rPr lang="en-US" dirty="0"/>
              <a:t> a </a:t>
            </a:r>
            <a:r>
              <a:rPr lang="en-US" dirty="0" err="1"/>
              <a:t>svetelné</a:t>
            </a:r>
            <a:r>
              <a:rPr lang="en-US" dirty="0"/>
              <a:t> </a:t>
            </a:r>
            <a:r>
              <a:rPr lang="en-US" dirty="0" err="1"/>
              <a:t>efekty</a:t>
            </a:r>
            <a:r>
              <a:rPr lang="en-US" dirty="0"/>
              <a:t>. </a:t>
            </a:r>
            <a:r>
              <a:rPr lang="en-US" dirty="0" err="1"/>
              <a:t>Nakoniec</a:t>
            </a:r>
            <a:r>
              <a:rPr lang="en-US" dirty="0"/>
              <a:t> </a:t>
            </a:r>
            <a:r>
              <a:rPr lang="en-US" dirty="0" err="1"/>
              <a:t>vznikne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je </a:t>
            </a:r>
            <a:r>
              <a:rPr lang="en-US" dirty="0" err="1"/>
              <a:t>poslaný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monitor.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DF3D397-0F8E-BF9C-31EC-14357A0F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98" y="1973179"/>
            <a:ext cx="4266699" cy="28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DDE27-11BC-498D-E8DE-8C052397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Express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18D429-BBFF-DC98-CC53-D54E39412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3312" y="2303998"/>
            <a:ext cx="96375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sk-SK" sz="1800" dirty="0">
                <a:latin typeface="Arial" panose="020B0604020202020204" pitchFamily="34" charset="0"/>
              </a:rPr>
              <a:t>Je to m</a:t>
            </a:r>
            <a:r>
              <a:rPr kumimoji="0" lang="sk-SK" altLang="sk-S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oderná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vysokorýchlostná zbernica pre pripojenie grafických kariet a ďalších zariadení.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sk-SK" sz="1800" dirty="0" err="1">
                <a:latin typeface="Arial" panose="020B0604020202020204" pitchFamily="34" charset="0"/>
              </a:rPr>
              <a:t>Existuje</a:t>
            </a:r>
            <a:r>
              <a:rPr lang="en-US" altLang="sk-SK" sz="1800" dirty="0">
                <a:latin typeface="Arial" panose="020B0604020202020204" pitchFamily="34" charset="0"/>
              </a:rPr>
              <a:t> </a:t>
            </a:r>
            <a:r>
              <a:rPr lang="en-US" altLang="sk-SK" sz="1800" dirty="0" err="1">
                <a:latin typeface="Arial" panose="020B0604020202020204" pitchFamily="34" charset="0"/>
              </a:rPr>
              <a:t>viacero</a:t>
            </a:r>
            <a:r>
              <a:rPr lang="en-US" altLang="sk-SK" sz="1800" dirty="0">
                <a:latin typeface="Arial" panose="020B0604020202020204" pitchFamily="34" charset="0"/>
              </a:rPr>
              <a:t> </a:t>
            </a:r>
            <a:r>
              <a:rPr lang="en-US" altLang="sk-SK" sz="1800" dirty="0" err="1">
                <a:latin typeface="Arial" panose="020B0604020202020204" pitchFamily="34" charset="0"/>
              </a:rPr>
              <a:t>verzi</a:t>
            </a:r>
            <a:r>
              <a:rPr lang="sk-SK" altLang="sk-SK" sz="1800" dirty="0">
                <a:latin typeface="Arial" panose="020B0604020202020204" pitchFamily="34" charset="0"/>
              </a:rPr>
              <a:t>í a každá nová je </a:t>
            </a:r>
            <a:r>
              <a:rPr lang="sk-SK" altLang="sk-SK" sz="1800" dirty="0" err="1">
                <a:latin typeface="Arial" panose="020B0604020202020204" pitchFamily="34" charset="0"/>
              </a:rPr>
              <a:t>rychlejšia</a:t>
            </a:r>
            <a:r>
              <a:rPr lang="sk-SK" altLang="sk-SK" sz="1800" dirty="0">
                <a:latin typeface="Arial" panose="020B0604020202020204" pitchFamily="34" charset="0"/>
              </a:rPr>
              <a:t> ako tá predošlá</a:t>
            </a:r>
            <a:endParaRPr kumimoji="0" lang="sk-SK" altLang="sk-SK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PCIe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3.0 – 1 GB/s na linku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PCIe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4.0 – 2 GB/s na linku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PCIe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5.0 – 4 GB/s na linku (aktuálny štandard)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Počet liniek x1, x4, x8, x16: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Grafické karty využívajú väčšinou </a:t>
            </a: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x16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 maximálnu priepustnosť.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Výhody:</a:t>
            </a:r>
            <a:b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Vysoká prenosová rýchlosť</a:t>
            </a:r>
            <a:b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Spätná kompatibilita (nové karty fungujú aj v starších slotoch, len pomalšie)</a:t>
            </a:r>
            <a:b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Nízka latencia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Význam pre grafické karty:</a:t>
            </a:r>
            <a:b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Rýchly prenos dát medzi </a:t>
            </a: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GPU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sk-SK" altLang="sk-SK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CPU/RAM</a:t>
            </a: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kľúčový pre hry a 3D aplikácie.</a:t>
            </a:r>
          </a:p>
        </p:txBody>
      </p:sp>
    </p:spTree>
    <p:extLst>
      <p:ext uri="{BB962C8B-B14F-4D97-AF65-F5344CB8AC3E}">
        <p14:creationId xmlns:p14="http://schemas.microsoft.com/office/powerpoint/2010/main" val="39902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3A088-4603-272A-70B8-9AE9F246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Kľúčové</a:t>
            </a:r>
            <a:r>
              <a:rPr lang="en-US" dirty="0"/>
              <a:t> </a:t>
            </a:r>
            <a:r>
              <a:rPr lang="en-US" dirty="0" err="1"/>
              <a:t>Parametre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53F4D5-33AB-C477-ED42-EA7BF2C5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 </a:t>
            </a:r>
            <a:r>
              <a:rPr lang="en-US" dirty="0" err="1"/>
              <a:t>výbere</a:t>
            </a:r>
            <a:r>
              <a:rPr lang="en-US" dirty="0"/>
              <a:t> </a:t>
            </a:r>
            <a:r>
              <a:rPr lang="en-US" dirty="0" err="1"/>
              <a:t>grafickej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en-US" dirty="0"/>
              <a:t> je </a:t>
            </a:r>
            <a:r>
              <a:rPr lang="en-US" dirty="0" err="1"/>
              <a:t>dôležité</a:t>
            </a:r>
            <a:r>
              <a:rPr lang="en-US" dirty="0"/>
              <a:t> </a:t>
            </a:r>
            <a:r>
              <a:rPr lang="en-US" dirty="0" err="1"/>
              <a:t>poznať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špecifikácie</a:t>
            </a:r>
            <a:r>
              <a:rPr lang="en-US" dirty="0"/>
              <a:t>. Model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generáciu</a:t>
            </a:r>
            <a:r>
              <a:rPr lang="en-US" dirty="0"/>
              <a:t> a </a:t>
            </a:r>
            <a:r>
              <a:rPr lang="en-US" dirty="0" err="1"/>
              <a:t>výkonnosť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en-US" dirty="0"/>
              <a:t>. VRAM </a:t>
            </a:r>
            <a:r>
              <a:rPr lang="en-US" dirty="0" err="1"/>
              <a:t>určuje</a:t>
            </a:r>
            <a:r>
              <a:rPr lang="en-US" dirty="0"/>
              <a:t>, </a:t>
            </a:r>
            <a:r>
              <a:rPr lang="en-US" dirty="0" err="1"/>
              <a:t>koľko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</a:t>
            </a:r>
            <a:r>
              <a:rPr lang="en-US" dirty="0" err="1"/>
              <a:t>karta</a:t>
            </a:r>
            <a:r>
              <a:rPr lang="en-US" dirty="0"/>
              <a:t> </a:t>
            </a:r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dirty="0" err="1"/>
              <a:t>spracovať</a:t>
            </a:r>
            <a:r>
              <a:rPr lang="en-US" dirty="0"/>
              <a:t> </a:t>
            </a:r>
            <a:r>
              <a:rPr lang="en-US" dirty="0" err="1"/>
              <a:t>naraz</a:t>
            </a:r>
            <a:r>
              <a:rPr lang="en-US" dirty="0"/>
              <a:t>. </a:t>
            </a:r>
            <a:r>
              <a:rPr lang="en-US" dirty="0" err="1"/>
              <a:t>Architektúra</a:t>
            </a:r>
            <a:r>
              <a:rPr lang="en-US" dirty="0"/>
              <a:t> </a:t>
            </a:r>
            <a:r>
              <a:rPr lang="en-US" dirty="0" err="1"/>
              <a:t>popisuje</a:t>
            </a:r>
            <a:r>
              <a:rPr lang="en-US" dirty="0"/>
              <a:t> </a:t>
            </a:r>
            <a:r>
              <a:rPr lang="en-US" dirty="0" err="1"/>
              <a:t>vnútornú</a:t>
            </a:r>
            <a:r>
              <a:rPr lang="en-US" dirty="0"/>
              <a:t> </a:t>
            </a:r>
            <a:r>
              <a:rPr lang="en-US" dirty="0" err="1"/>
              <a:t>štruktúru</a:t>
            </a:r>
            <a:r>
              <a:rPr lang="en-US" dirty="0"/>
              <a:t> GPU a </a:t>
            </a:r>
            <a:r>
              <a:rPr lang="en-US" dirty="0" err="1"/>
              <a:t>ovplyvňuje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efektivitu</a:t>
            </a:r>
            <a:r>
              <a:rPr lang="en-US" dirty="0"/>
              <a:t>.</a:t>
            </a:r>
          </a:p>
        </p:txBody>
      </p:sp>
      <p:pic>
        <p:nvPicPr>
          <p:cNvPr id="4" name="Zástupný objekt pre obsah 7">
            <a:extLst>
              <a:ext uri="{FF2B5EF4-FFF2-40B4-BE49-F238E27FC236}">
                <a16:creationId xmlns:a16="http://schemas.microsoft.com/office/drawing/2014/main" id="{0F0CA153-07C1-188A-B19F-CA9706A0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236" y="3072421"/>
            <a:ext cx="5113421" cy="3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7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DEF13-F320-0B9B-D0BC-3E281B74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 a DLSS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5657D7-76F0-9FB3-1F8A-0277EF59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 je </a:t>
            </a:r>
            <a:r>
              <a:rPr lang="en-US" dirty="0" err="1"/>
              <a:t>technológia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simuluje</a:t>
            </a:r>
            <a:r>
              <a:rPr lang="en-US" dirty="0"/>
              <a:t> </a:t>
            </a:r>
            <a:r>
              <a:rPr lang="en-US" dirty="0" err="1"/>
              <a:t>správanie</a:t>
            </a:r>
            <a:r>
              <a:rPr lang="en-US" dirty="0"/>
              <a:t> </a:t>
            </a:r>
            <a:r>
              <a:rPr lang="en-US" dirty="0" err="1"/>
              <a:t>svetla</a:t>
            </a:r>
            <a:r>
              <a:rPr lang="en-US" dirty="0"/>
              <a:t> v </a:t>
            </a:r>
            <a:r>
              <a:rPr lang="en-US" dirty="0" err="1"/>
              <a:t>reálnom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/>
              <a:t>. </a:t>
            </a:r>
            <a:r>
              <a:rPr lang="en-US" dirty="0" err="1"/>
              <a:t>Vytvára</a:t>
            </a:r>
            <a:r>
              <a:rPr lang="en-US" dirty="0"/>
              <a:t> </a:t>
            </a:r>
            <a:r>
              <a:rPr lang="en-US" dirty="0" err="1"/>
              <a:t>realistickejšie</a:t>
            </a:r>
            <a:r>
              <a:rPr lang="en-US" dirty="0"/>
              <a:t> </a:t>
            </a:r>
            <a:r>
              <a:rPr lang="en-US" dirty="0" err="1"/>
              <a:t>odlesky</a:t>
            </a:r>
            <a:r>
              <a:rPr lang="en-US" dirty="0"/>
              <a:t> a </a:t>
            </a:r>
            <a:r>
              <a:rPr lang="en-US" dirty="0" err="1"/>
              <a:t>tiene</a:t>
            </a:r>
            <a:r>
              <a:rPr lang="en-US" dirty="0"/>
              <a:t>. DLSS (Deep Learning Super Sampling) je </a:t>
            </a:r>
            <a:r>
              <a:rPr lang="en-US" dirty="0" err="1"/>
              <a:t>technika</a:t>
            </a:r>
            <a:r>
              <a:rPr lang="en-US" dirty="0"/>
              <a:t> </a:t>
            </a:r>
            <a:r>
              <a:rPr lang="en-US" dirty="0" err="1"/>
              <a:t>upscalingu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bez </a:t>
            </a:r>
            <a:r>
              <a:rPr lang="en-US" dirty="0" err="1"/>
              <a:t>výraznej</a:t>
            </a:r>
            <a:r>
              <a:rPr lang="en-US" dirty="0"/>
              <a:t> </a:t>
            </a:r>
            <a:r>
              <a:rPr lang="en-US" dirty="0" err="1"/>
              <a:t>straty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obrazu</a:t>
            </a:r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D6CF713-672F-2299-FFB9-BA6C8E4E7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31" y="3429000"/>
            <a:ext cx="4534569" cy="25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A9681-D0F7-2D29-D226-34B3763E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Budúcnosť</a:t>
            </a:r>
            <a:r>
              <a:rPr lang="en-US" dirty="0"/>
              <a:t> </a:t>
            </a:r>
            <a:r>
              <a:rPr lang="en-US" dirty="0" err="1"/>
              <a:t>Grafických</a:t>
            </a:r>
            <a:r>
              <a:rPr lang="en-US" dirty="0"/>
              <a:t> </a:t>
            </a:r>
            <a:r>
              <a:rPr lang="en-US" dirty="0" err="1"/>
              <a:t>Kariet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04C658-C61A-E574-CE59-712B1F5F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</a:t>
            </a:r>
            <a:r>
              <a:rPr lang="en-US" dirty="0" err="1"/>
              <a:t>ývoj</a:t>
            </a:r>
            <a:r>
              <a:rPr lang="en-US" dirty="0"/>
              <a:t> </a:t>
            </a:r>
            <a:r>
              <a:rPr lang="en-US" dirty="0" err="1"/>
              <a:t>grafických</a:t>
            </a:r>
            <a:r>
              <a:rPr lang="en-US" dirty="0"/>
              <a:t> </a:t>
            </a:r>
            <a:r>
              <a:rPr lang="en-US" dirty="0" err="1"/>
              <a:t>kariet</a:t>
            </a:r>
            <a:r>
              <a:rPr lang="en-US" dirty="0"/>
              <a:t> </a:t>
            </a:r>
            <a:r>
              <a:rPr lang="en-US" dirty="0" err="1"/>
              <a:t>neustále</a:t>
            </a:r>
            <a:r>
              <a:rPr lang="en-US" dirty="0"/>
              <a:t> </a:t>
            </a:r>
            <a:r>
              <a:rPr lang="en-US" dirty="0" err="1"/>
              <a:t>pokračuje</a:t>
            </a:r>
            <a:r>
              <a:rPr lang="en-US" dirty="0"/>
              <a:t>. </a:t>
            </a:r>
            <a:r>
              <a:rPr lang="en-US" dirty="0" err="1"/>
              <a:t>Sledujeme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architektúry</a:t>
            </a:r>
            <a:r>
              <a:rPr lang="en-US" dirty="0"/>
              <a:t>, </a:t>
            </a:r>
            <a:r>
              <a:rPr lang="en-US" dirty="0" err="1"/>
              <a:t>pokročilé</a:t>
            </a:r>
            <a:r>
              <a:rPr lang="en-US" dirty="0"/>
              <a:t> </a:t>
            </a:r>
            <a:r>
              <a:rPr lang="en-US" dirty="0" err="1"/>
              <a:t>techniky</a:t>
            </a:r>
            <a:r>
              <a:rPr lang="en-US" dirty="0"/>
              <a:t> </a:t>
            </a:r>
            <a:r>
              <a:rPr lang="en-US" dirty="0" err="1"/>
              <a:t>chladenia</a:t>
            </a:r>
            <a:r>
              <a:rPr lang="en-US" dirty="0"/>
              <a:t> a </a:t>
            </a:r>
            <a:r>
              <a:rPr lang="en-US" dirty="0" err="1"/>
              <a:t>integráciu</a:t>
            </a:r>
            <a:r>
              <a:rPr lang="en-US" dirty="0"/>
              <a:t> s </a:t>
            </a:r>
            <a:r>
              <a:rPr lang="en-US" dirty="0" err="1"/>
              <a:t>umelou</a:t>
            </a:r>
            <a:r>
              <a:rPr lang="en-US" dirty="0"/>
              <a:t> </a:t>
            </a:r>
            <a:r>
              <a:rPr lang="en-US" dirty="0" err="1"/>
              <a:t>inteligenciou</a:t>
            </a:r>
            <a:r>
              <a:rPr lang="en-US" dirty="0"/>
              <a:t>. </a:t>
            </a:r>
            <a:r>
              <a:rPr lang="en-US" dirty="0" err="1"/>
              <a:t>Budúcnosť</a:t>
            </a:r>
            <a:r>
              <a:rPr lang="en-US" dirty="0"/>
              <a:t> </a:t>
            </a:r>
            <a:r>
              <a:rPr lang="en-US" dirty="0" err="1"/>
              <a:t>prináša</a:t>
            </a:r>
            <a:r>
              <a:rPr lang="en-US" dirty="0"/>
              <a:t> </a:t>
            </a:r>
            <a:r>
              <a:rPr lang="en-US" dirty="0" err="1"/>
              <a:t>ešte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inovácií</a:t>
            </a:r>
            <a:r>
              <a:rPr lang="sk-SK" dirty="0"/>
              <a:t>.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5B06009-0C0A-C079-D8C3-A27235BF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9" y="3683918"/>
            <a:ext cx="4166935" cy="23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59F97F-3245-4BA2-A6BE-4FB580030C28}"/>
</file>

<file path=customXml/itemProps2.xml><?xml version="1.0" encoding="utf-8"?>
<ds:datastoreItem xmlns:ds="http://schemas.openxmlformats.org/officeDocument/2006/customXml" ds:itemID="{803FFDB8-F4DB-412A-8444-29A3E0713EAE}"/>
</file>

<file path=customXml/itemProps3.xml><?xml version="1.0" encoding="utf-8"?>
<ds:datastoreItem xmlns:ds="http://schemas.openxmlformats.org/officeDocument/2006/customXml" ds:itemID="{4F0181A5-19BA-472F-B2C8-58E24AD52CB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396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Ión</vt:lpstr>
      <vt:lpstr>Grafické karty</vt:lpstr>
      <vt:lpstr>Prečo sú grafické karty dôležité?</vt:lpstr>
      <vt:lpstr>Čo je Grafická Karta?</vt:lpstr>
      <vt:lpstr>Ako Funguje Renderovanie? </vt:lpstr>
      <vt:lpstr>PCI Express</vt:lpstr>
      <vt:lpstr>Kľúčové Parametre</vt:lpstr>
      <vt:lpstr>Ray Tracing a DLSS</vt:lpstr>
      <vt:lpstr>Budúcnosť Grafických Kariet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Grafické karty</dc:title>
  <dc:creator>filip bogner</dc:creator>
  <cp:lastModifiedBy>filip bogner</cp:lastModifiedBy>
  <cp:revision>2</cp:revision>
  <dcterms:created xsi:type="dcterms:W3CDTF">2025-09-08T16:20:45Z</dcterms:created>
  <dcterms:modified xsi:type="dcterms:W3CDTF">2025-09-16T08:58:21Z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