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8" r:id="rId6"/>
    <p:sldId id="275" r:id="rId7"/>
    <p:sldId id="278" r:id="rId8"/>
    <p:sldId id="277" r:id="rId9"/>
    <p:sldId id="276" r:id="rId10"/>
    <p:sldId id="273" r:id="rId11"/>
    <p:sldId id="274" r:id="rId12"/>
    <p:sldId id="280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k-SK"/>
              <a:t>Kliknutím upravte štýl predlohy podnadpisov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E0307-B85C-446A-8EF0-0407D435D787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D862E7-95FA-4FC4-9EC5-DDBFA8DC7417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ov a p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987F2-A784-4F72-BB57-0E9EACDE722E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nuka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BD51E-4B19-444E-85C0-DBD7EB6263F4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s náz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7255A-4AD5-4D3E-9A0A-689DA3BA976C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0AD15-87AC-45B2-9EE5-8D165AF83CD7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ĺpec s obrázk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40CCD-F0D6-4CC2-A4C8-2D7D0D875F02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FE2CC-454D-4466-AC55-B86DA0A87BAE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B647B1BF-4039-460D-A637-65428CBD720E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39ACE-9343-4EBE-B5CA-AEA240A1DC53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00F7B-89C5-4DF7-A309-6263220147D4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C95DE-FD64-4606-AE61-EC1136867CC6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EB0BBD-30FE-4CF1-900A-0C45149F8AF8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A5F7F-3E81-4C65-A4D1-CB62D5B9DB91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ECC86-1672-4627-AEFE-EC5485C73905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CB01F-D966-4C62-B900-0BE008A90C98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Ak chcete pridať obrázok, kliknite na ikonu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/>
              <a:t>Upraviť štýly predlohy textu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A0EA-7DC7-4964-BB97-B173EF3B859A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Upraviť štýly predlohy textu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F52CC-F3D9-41D4-BCE4-C208E61A3F31}" type="datetimeFigureOut">
              <a:rPr lang="en-US" dirty="0"/>
              <a:t>3/3/2025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/>
              <a:t>Pamäte typu ROM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Mgr. Ing. Martin </a:t>
            </a:r>
            <a:r>
              <a:rPr lang="sk-SK" dirty="0" err="1"/>
              <a:t>Butkovský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9964324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Delenie pamätí</a:t>
            </a:r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868530" cy="3599316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FFFF00"/>
                </a:solidFill>
              </a:rPr>
              <a:t>podľa možnosti čítania a zápisu</a:t>
            </a:r>
            <a:r>
              <a:rPr lang="sk-SK" dirty="0"/>
              <a:t> delíme operačné pamäte na:</a:t>
            </a:r>
          </a:p>
          <a:p>
            <a:pPr lvl="1"/>
            <a:r>
              <a:rPr lang="sk-SK" dirty="0">
                <a:solidFill>
                  <a:srgbClr val="002060"/>
                </a:solidFill>
              </a:rPr>
              <a:t>ROM – </a:t>
            </a:r>
            <a:r>
              <a:rPr lang="sk-SK" dirty="0" err="1">
                <a:solidFill>
                  <a:srgbClr val="002060"/>
                </a:solidFill>
              </a:rPr>
              <a:t>Read</a:t>
            </a:r>
            <a:r>
              <a:rPr lang="sk-SK" dirty="0">
                <a:solidFill>
                  <a:srgbClr val="002060"/>
                </a:solidFill>
              </a:rPr>
              <a:t> </a:t>
            </a:r>
            <a:r>
              <a:rPr lang="sk-SK" dirty="0" err="1">
                <a:solidFill>
                  <a:srgbClr val="002060"/>
                </a:solidFill>
              </a:rPr>
              <a:t>Only</a:t>
            </a:r>
            <a:r>
              <a:rPr lang="sk-SK" dirty="0">
                <a:solidFill>
                  <a:srgbClr val="002060"/>
                </a:solidFill>
              </a:rPr>
              <a:t> </a:t>
            </a:r>
            <a:r>
              <a:rPr lang="sk-SK" dirty="0" err="1">
                <a:solidFill>
                  <a:srgbClr val="002060"/>
                </a:solidFill>
              </a:rPr>
              <a:t>Memory</a:t>
            </a:r>
            <a:endParaRPr lang="sk-SK" dirty="0">
              <a:solidFill>
                <a:srgbClr val="002060"/>
              </a:solidFill>
            </a:endParaRPr>
          </a:p>
          <a:p>
            <a:pPr lvl="2"/>
            <a:r>
              <a:rPr lang="sk-SK" dirty="0"/>
              <a:t>energeticky nezávislá pamäť (</a:t>
            </a:r>
            <a:r>
              <a:rPr lang="sk-SK" dirty="0" err="1">
                <a:solidFill>
                  <a:srgbClr val="C00000"/>
                </a:solidFill>
              </a:rPr>
              <a:t>non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 err="1">
                <a:solidFill>
                  <a:srgbClr val="C00000"/>
                </a:solidFill>
              </a:rPr>
              <a:t>volatile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 err="1"/>
              <a:t>memory</a:t>
            </a:r>
            <a:r>
              <a:rPr lang="sk-SK" dirty="0"/>
              <a:t>) </a:t>
            </a:r>
          </a:p>
          <a:p>
            <a:pPr lvl="2"/>
            <a:r>
              <a:rPr lang="sk-SK" dirty="0"/>
              <a:t>uchovávajú svoj obsah aj po vypnutí napájacieho napätia</a:t>
            </a:r>
          </a:p>
          <a:p>
            <a:pPr lvl="2"/>
            <a:r>
              <a:rPr lang="sk-SK" dirty="0"/>
              <a:t>kombinačný logický obvod </a:t>
            </a:r>
          </a:p>
          <a:p>
            <a:pPr lvl="1"/>
            <a:r>
              <a:rPr lang="sk-SK" dirty="0">
                <a:solidFill>
                  <a:srgbClr val="002060"/>
                </a:solidFill>
              </a:rPr>
              <a:t>RWM – </a:t>
            </a:r>
            <a:r>
              <a:rPr lang="sk-SK" dirty="0" err="1">
                <a:solidFill>
                  <a:srgbClr val="002060"/>
                </a:solidFill>
              </a:rPr>
              <a:t>Read</a:t>
            </a:r>
            <a:r>
              <a:rPr lang="sk-SK" dirty="0">
                <a:solidFill>
                  <a:srgbClr val="002060"/>
                </a:solidFill>
              </a:rPr>
              <a:t> </a:t>
            </a:r>
            <a:r>
              <a:rPr lang="sk-SK" dirty="0" err="1">
                <a:solidFill>
                  <a:srgbClr val="002060"/>
                </a:solidFill>
              </a:rPr>
              <a:t>Write</a:t>
            </a:r>
            <a:r>
              <a:rPr lang="sk-SK" dirty="0">
                <a:solidFill>
                  <a:srgbClr val="002060"/>
                </a:solidFill>
              </a:rPr>
              <a:t> </a:t>
            </a:r>
            <a:r>
              <a:rPr lang="sk-SK" dirty="0" err="1">
                <a:solidFill>
                  <a:srgbClr val="002060"/>
                </a:solidFill>
              </a:rPr>
              <a:t>Memory</a:t>
            </a:r>
            <a:endParaRPr lang="sk-SK" dirty="0">
              <a:solidFill>
                <a:srgbClr val="002060"/>
              </a:solidFill>
            </a:endParaRPr>
          </a:p>
          <a:p>
            <a:pPr lvl="2"/>
            <a:r>
              <a:rPr lang="sk-SK" dirty="0"/>
              <a:t>energeticky závislá pamäť</a:t>
            </a:r>
          </a:p>
          <a:p>
            <a:pPr lvl="2"/>
            <a:r>
              <a:rPr lang="sk-SK" dirty="0"/>
              <a:t>svoj obsah stratia po vypnutí napájacieho napätia</a:t>
            </a:r>
          </a:p>
          <a:p>
            <a:pPr marL="1828800" lvl="4" indent="0">
              <a:buNone/>
            </a:pPr>
            <a:endParaRPr lang="sk-SK" dirty="0"/>
          </a:p>
          <a:p>
            <a:pPr marL="1371600" lvl="3" indent="0">
              <a:buNone/>
            </a:pPr>
            <a:r>
              <a:rPr lang="sk-SK" dirty="0"/>
              <a:t>				 </a:t>
            </a:r>
          </a:p>
        </p:txBody>
      </p:sp>
    </p:spTree>
    <p:extLst>
      <p:ext uri="{BB962C8B-B14F-4D97-AF65-F5344CB8AC3E}">
        <p14:creationId xmlns:p14="http://schemas.microsoft.com/office/powerpoint/2010/main" val="458056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ROM – </a:t>
            </a:r>
            <a:r>
              <a:rPr lang="sk-SK" dirty="0" err="1"/>
              <a:t>Read</a:t>
            </a:r>
            <a:r>
              <a:rPr lang="sk-SK" dirty="0"/>
              <a:t> </a:t>
            </a:r>
            <a:r>
              <a:rPr lang="sk-SK" dirty="0" err="1"/>
              <a:t>Only</a:t>
            </a:r>
            <a:r>
              <a:rPr lang="sk-SK" dirty="0"/>
              <a:t> </a:t>
            </a:r>
            <a:r>
              <a:rPr lang="sk-SK" dirty="0" err="1"/>
              <a:t>Memory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002060"/>
                </a:solidFill>
              </a:rPr>
              <a:t>štruktúra pamätí ROM</a:t>
            </a:r>
            <a:r>
              <a:rPr lang="sk-SK" dirty="0"/>
              <a:t> </a:t>
            </a:r>
          </a:p>
          <a:p>
            <a:pPr lvl="1"/>
            <a:r>
              <a:rPr lang="sk-SK" dirty="0" err="1"/>
              <a:t>dekóder</a:t>
            </a:r>
            <a:r>
              <a:rPr lang="sk-SK" dirty="0"/>
              <a:t> (hradlá AND) + programovateľné logické hradlá OR </a:t>
            </a:r>
          </a:p>
          <a:p>
            <a:r>
              <a:rPr lang="sk-SK" dirty="0">
                <a:solidFill>
                  <a:srgbClr val="002060"/>
                </a:solidFill>
              </a:rPr>
              <a:t>veľkosť pamätí ROM</a:t>
            </a:r>
            <a:r>
              <a:rPr lang="sk-SK" dirty="0"/>
              <a:t> </a:t>
            </a:r>
          </a:p>
          <a:p>
            <a:pPr lvl="1"/>
            <a:r>
              <a:rPr lang="sk-SK" dirty="0">
                <a:solidFill>
                  <a:srgbClr val="FFFF00"/>
                </a:solidFill>
              </a:rPr>
              <a:t>2</a:t>
            </a:r>
            <a:r>
              <a:rPr lang="sk-SK" baseline="30000" dirty="0">
                <a:solidFill>
                  <a:srgbClr val="FFFF00"/>
                </a:solidFill>
              </a:rPr>
              <a:t>n </a:t>
            </a:r>
            <a:r>
              <a:rPr lang="sk-SK" dirty="0">
                <a:solidFill>
                  <a:srgbClr val="FFFF00"/>
                </a:solidFill>
              </a:rPr>
              <a:t>* y</a:t>
            </a:r>
          </a:p>
          <a:p>
            <a:pPr lvl="1"/>
            <a:r>
              <a:rPr lang="sk-SK" dirty="0"/>
              <a:t>počet vstupov – n</a:t>
            </a:r>
          </a:p>
          <a:p>
            <a:pPr lvl="1"/>
            <a:r>
              <a:rPr lang="sk-SK" dirty="0"/>
              <a:t>počet výstupov – y</a:t>
            </a:r>
          </a:p>
          <a:p>
            <a:pPr lvl="1"/>
            <a:r>
              <a:rPr lang="sk-SK" dirty="0">
                <a:solidFill>
                  <a:srgbClr val="C00000"/>
                </a:solidFill>
              </a:rPr>
              <a:t>Príklad:</a:t>
            </a:r>
            <a:r>
              <a:rPr lang="sk-SK" dirty="0"/>
              <a:t> </a:t>
            </a:r>
          </a:p>
          <a:p>
            <a:pPr lvl="2"/>
            <a:r>
              <a:rPr lang="sk-SK" dirty="0"/>
              <a:t>1. počet vstupov: </a:t>
            </a:r>
            <a:r>
              <a:rPr lang="sk-SK" dirty="0">
                <a:solidFill>
                  <a:srgbClr val="FFFF00"/>
                </a:solidFill>
              </a:rPr>
              <a:t>3</a:t>
            </a:r>
            <a:r>
              <a:rPr lang="sk-SK" dirty="0"/>
              <a:t>, počet výstupov: </a:t>
            </a:r>
            <a:r>
              <a:rPr lang="sk-SK" dirty="0">
                <a:solidFill>
                  <a:srgbClr val="FFFF00"/>
                </a:solidFill>
              </a:rPr>
              <a:t>4</a:t>
            </a:r>
            <a:r>
              <a:rPr lang="sk-SK" dirty="0"/>
              <a:t>, veľkosť pamäte: </a:t>
            </a:r>
            <a:r>
              <a:rPr lang="sk-SK" dirty="0">
                <a:solidFill>
                  <a:srgbClr val="FFFF00"/>
                </a:solidFill>
              </a:rPr>
              <a:t>2</a:t>
            </a:r>
            <a:r>
              <a:rPr lang="sk-SK" baseline="30000" dirty="0">
                <a:solidFill>
                  <a:srgbClr val="FFFF00"/>
                </a:solidFill>
              </a:rPr>
              <a:t>3</a:t>
            </a:r>
            <a:r>
              <a:rPr lang="sk-SK" dirty="0">
                <a:solidFill>
                  <a:srgbClr val="FFFF00"/>
                </a:solidFill>
              </a:rPr>
              <a:t>*4</a:t>
            </a:r>
            <a:r>
              <a:rPr lang="sk-SK" dirty="0">
                <a:solidFill>
                  <a:srgbClr val="002060"/>
                </a:solidFill>
              </a:rPr>
              <a:t> </a:t>
            </a:r>
            <a:r>
              <a:rPr lang="sk-SK" dirty="0"/>
              <a:t>=</a:t>
            </a:r>
            <a:r>
              <a:rPr lang="sk-SK" dirty="0">
                <a:solidFill>
                  <a:srgbClr val="002060"/>
                </a:solidFill>
              </a:rPr>
              <a:t> </a:t>
            </a:r>
            <a:r>
              <a:rPr lang="sk-SK" dirty="0">
                <a:solidFill>
                  <a:srgbClr val="FFFF00"/>
                </a:solidFill>
              </a:rPr>
              <a:t>32 bitov</a:t>
            </a:r>
          </a:p>
          <a:p>
            <a:pPr lvl="2"/>
            <a:r>
              <a:rPr lang="sk-SK" dirty="0"/>
              <a:t>2. počet vstupov: </a:t>
            </a:r>
            <a:r>
              <a:rPr lang="sk-SK" dirty="0">
                <a:solidFill>
                  <a:srgbClr val="FFFF00"/>
                </a:solidFill>
              </a:rPr>
              <a:t>8</a:t>
            </a:r>
            <a:r>
              <a:rPr lang="sk-SK" dirty="0"/>
              <a:t>, počet výstupov: </a:t>
            </a:r>
            <a:r>
              <a:rPr lang="sk-SK" dirty="0">
                <a:solidFill>
                  <a:srgbClr val="FFFF00"/>
                </a:solidFill>
              </a:rPr>
              <a:t>4</a:t>
            </a:r>
            <a:r>
              <a:rPr lang="sk-SK" dirty="0"/>
              <a:t>, veľkosť pamäte: </a:t>
            </a:r>
            <a:r>
              <a:rPr lang="sk-SK" dirty="0">
                <a:solidFill>
                  <a:srgbClr val="FFFF00"/>
                </a:solidFill>
              </a:rPr>
              <a:t>2</a:t>
            </a:r>
            <a:r>
              <a:rPr lang="sk-SK" baseline="30000" dirty="0">
                <a:solidFill>
                  <a:srgbClr val="FFFF00"/>
                </a:solidFill>
              </a:rPr>
              <a:t>8</a:t>
            </a:r>
            <a:r>
              <a:rPr lang="sk-SK" dirty="0">
                <a:solidFill>
                  <a:srgbClr val="FFFF00"/>
                </a:solidFill>
              </a:rPr>
              <a:t>*4</a:t>
            </a:r>
            <a:r>
              <a:rPr lang="sk-SK" dirty="0">
                <a:solidFill>
                  <a:srgbClr val="002060"/>
                </a:solidFill>
              </a:rPr>
              <a:t> </a:t>
            </a:r>
            <a:r>
              <a:rPr lang="sk-SK" dirty="0"/>
              <a:t>=</a:t>
            </a:r>
            <a:r>
              <a:rPr lang="sk-SK" dirty="0">
                <a:solidFill>
                  <a:srgbClr val="002060"/>
                </a:solidFill>
              </a:rPr>
              <a:t> </a:t>
            </a:r>
            <a:r>
              <a:rPr lang="sk-SK" dirty="0">
                <a:solidFill>
                  <a:srgbClr val="FFFF00"/>
                </a:solidFill>
              </a:rPr>
              <a:t>1024 bitov</a:t>
            </a:r>
          </a:p>
          <a:p>
            <a:pPr lvl="2"/>
            <a:endParaRPr lang="sk-SK" dirty="0">
              <a:solidFill>
                <a:srgbClr val="002060"/>
              </a:solidFill>
            </a:endParaRPr>
          </a:p>
          <a:p>
            <a:pPr marL="914400" lvl="2" indent="0">
              <a:buNone/>
            </a:pPr>
            <a:endParaRPr lang="sk-SK" dirty="0">
              <a:solidFill>
                <a:srgbClr val="002060"/>
              </a:solidFill>
            </a:endParaRPr>
          </a:p>
          <a:p>
            <a:pPr lvl="2"/>
            <a:endParaRPr lang="sk-SK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33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ROM – </a:t>
            </a:r>
            <a:r>
              <a:rPr lang="sk-SK" dirty="0" err="1"/>
              <a:t>Read</a:t>
            </a:r>
            <a:r>
              <a:rPr lang="sk-SK" dirty="0"/>
              <a:t> </a:t>
            </a:r>
            <a:r>
              <a:rPr lang="sk-SK" dirty="0" err="1"/>
              <a:t>Only</a:t>
            </a:r>
            <a:r>
              <a:rPr lang="sk-SK" dirty="0"/>
              <a:t> </a:t>
            </a:r>
            <a:r>
              <a:rPr lang="sk-SK" dirty="0" err="1"/>
              <a:t>Memory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>
                <a:solidFill>
                  <a:srgbClr val="C00000"/>
                </a:solidFill>
              </a:rPr>
              <a:t>Príklad:</a:t>
            </a:r>
          </a:p>
          <a:p>
            <a:pPr lvl="1"/>
            <a:r>
              <a:rPr lang="sk-SK" dirty="0"/>
              <a:t>počet vstupov – </a:t>
            </a:r>
            <a:r>
              <a:rPr lang="sk-SK" dirty="0">
                <a:solidFill>
                  <a:srgbClr val="FFFF00"/>
                </a:solidFill>
              </a:rPr>
              <a:t>3</a:t>
            </a:r>
            <a:r>
              <a:rPr lang="sk-SK" dirty="0"/>
              <a:t> (</a:t>
            </a:r>
            <a:r>
              <a:rPr lang="sk-SK" dirty="0">
                <a:solidFill>
                  <a:schemeClr val="bg1"/>
                </a:solidFill>
              </a:rPr>
              <a:t>A2, A1, A0</a:t>
            </a:r>
            <a:r>
              <a:rPr lang="sk-SK" dirty="0"/>
              <a:t>)</a:t>
            </a:r>
          </a:p>
          <a:p>
            <a:pPr lvl="1"/>
            <a:r>
              <a:rPr lang="sk-SK" dirty="0"/>
              <a:t>počet výstupov – </a:t>
            </a:r>
            <a:r>
              <a:rPr lang="sk-SK" dirty="0">
                <a:solidFill>
                  <a:srgbClr val="FFFF00"/>
                </a:solidFill>
              </a:rPr>
              <a:t>4</a:t>
            </a:r>
            <a:r>
              <a:rPr lang="sk-SK" dirty="0"/>
              <a:t> (</a:t>
            </a:r>
            <a:r>
              <a:rPr lang="sk-SK" dirty="0">
                <a:solidFill>
                  <a:schemeClr val="bg1"/>
                </a:solidFill>
              </a:rPr>
              <a:t>Y3, Y2, Y1, Y0</a:t>
            </a:r>
            <a:r>
              <a:rPr lang="sk-SK" dirty="0"/>
              <a:t>)</a:t>
            </a:r>
          </a:p>
          <a:p>
            <a:pPr lvl="1"/>
            <a:r>
              <a:rPr lang="sk-SK" dirty="0" err="1"/>
              <a:t>pravdivostná</a:t>
            </a:r>
            <a:r>
              <a:rPr lang="sk-SK" dirty="0"/>
              <a:t> tabuľka</a:t>
            </a:r>
          </a:p>
          <a:p>
            <a:pPr lvl="2"/>
            <a:r>
              <a:rPr lang="sk-SK" dirty="0"/>
              <a:t>binárne číslo niekedy voláme slovo </a:t>
            </a:r>
          </a:p>
          <a:p>
            <a:endParaRPr lang="sk-SK" dirty="0"/>
          </a:p>
        </p:txBody>
      </p:sp>
      <p:pic>
        <p:nvPicPr>
          <p:cNvPr id="4" name="Obrázok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8124" y="1974596"/>
            <a:ext cx="5383876" cy="4883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249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ROM – </a:t>
            </a:r>
            <a:r>
              <a:rPr lang="sk-SK" dirty="0" err="1"/>
              <a:t>Read</a:t>
            </a:r>
            <a:r>
              <a:rPr lang="sk-SK" dirty="0"/>
              <a:t> </a:t>
            </a:r>
            <a:r>
              <a:rPr lang="sk-SK" dirty="0" err="1"/>
              <a:t>Only</a:t>
            </a:r>
            <a:r>
              <a:rPr lang="sk-SK" dirty="0"/>
              <a:t> </a:t>
            </a:r>
            <a:r>
              <a:rPr lang="sk-SK" dirty="0" err="1"/>
              <a:t>Memory</a:t>
            </a:r>
            <a:endParaRPr lang="sk-SK" dirty="0"/>
          </a:p>
        </p:txBody>
      </p:sp>
      <p:pic>
        <p:nvPicPr>
          <p:cNvPr id="4" name="Zástupný objekt pre obsah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0795719" cy="6858000"/>
          </a:xfrm>
        </p:spPr>
      </p:pic>
    </p:spTree>
    <p:extLst>
      <p:ext uri="{BB962C8B-B14F-4D97-AF65-F5344CB8AC3E}">
        <p14:creationId xmlns:p14="http://schemas.microsoft.com/office/powerpoint/2010/main" val="3290804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ROM – </a:t>
            </a:r>
            <a:r>
              <a:rPr lang="sk-SK" dirty="0" err="1"/>
              <a:t>Read</a:t>
            </a:r>
            <a:r>
              <a:rPr lang="sk-SK" dirty="0"/>
              <a:t> </a:t>
            </a:r>
            <a:r>
              <a:rPr lang="sk-SK" dirty="0" err="1"/>
              <a:t>Only</a:t>
            </a:r>
            <a:r>
              <a:rPr lang="sk-SK" dirty="0"/>
              <a:t> </a:t>
            </a:r>
            <a:r>
              <a:rPr lang="sk-SK" dirty="0" err="1"/>
              <a:t>Memory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72487"/>
          </a:xfrm>
        </p:spPr>
        <p:txBody>
          <a:bodyPr>
            <a:normAutofit/>
          </a:bodyPr>
          <a:lstStyle/>
          <a:p>
            <a:r>
              <a:rPr lang="sk-SK" dirty="0">
                <a:solidFill>
                  <a:srgbClr val="002060"/>
                </a:solidFill>
              </a:rPr>
              <a:t>klasifikácia pamätí ROM</a:t>
            </a:r>
          </a:p>
          <a:p>
            <a:pPr lvl="1"/>
            <a:r>
              <a:rPr lang="sk-SK" dirty="0">
                <a:solidFill>
                  <a:srgbClr val="FFFF00"/>
                </a:solidFill>
              </a:rPr>
              <a:t>pamäte programovateľné výrobcom</a:t>
            </a:r>
          </a:p>
          <a:p>
            <a:pPr lvl="2"/>
            <a:r>
              <a:rPr lang="sk-SK" dirty="0"/>
              <a:t>obsah pamäte je zavedený v továrni počas procesu výroby integrovaných obvodov technologickou maskou</a:t>
            </a:r>
          </a:p>
          <a:p>
            <a:pPr lvl="2"/>
            <a:r>
              <a:rPr lang="sk-SK" dirty="0"/>
              <a:t>maska určuje, ktoré kontakty sa prepoja a ktoré ostanú neprepojené</a:t>
            </a:r>
            <a:r>
              <a:rPr lang="sk-SK" dirty="0">
                <a:solidFill>
                  <a:srgbClr val="002060"/>
                </a:solidFill>
              </a:rPr>
              <a:t> </a:t>
            </a:r>
          </a:p>
          <a:p>
            <a:pPr lvl="2"/>
            <a:r>
              <a:rPr lang="sk-SK" dirty="0"/>
              <a:t>tento postup je finančné nákladný</a:t>
            </a:r>
          </a:p>
          <a:p>
            <a:pPr lvl="3"/>
            <a:r>
              <a:rPr lang="sk-SK" dirty="0"/>
              <a:t>dodávateľ účtuje zákazníkovi osobitný poplatok za vlastné maskovanie konkrétnej ROM </a:t>
            </a:r>
          </a:p>
          <a:p>
            <a:pPr lvl="3"/>
            <a:r>
              <a:rPr lang="sk-SK" dirty="0"/>
              <a:t>programovanie masky je ekonomické, iba ak je potrebné objednať veľké množstvo rovnakej konfigurácie ROM</a:t>
            </a:r>
            <a:endParaRPr lang="sk-SK" dirty="0">
              <a:solidFill>
                <a:srgbClr val="002060"/>
              </a:solidFill>
            </a:endParaRPr>
          </a:p>
          <a:p>
            <a:pPr lvl="2"/>
            <a:endParaRPr lang="sk-SK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1483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ROM – </a:t>
            </a:r>
            <a:r>
              <a:rPr lang="sk-SK" dirty="0" err="1"/>
              <a:t>Read</a:t>
            </a:r>
            <a:r>
              <a:rPr lang="sk-SK" dirty="0"/>
              <a:t> </a:t>
            </a:r>
            <a:r>
              <a:rPr lang="sk-SK" dirty="0" err="1"/>
              <a:t>Only</a:t>
            </a:r>
            <a:r>
              <a:rPr lang="sk-SK" dirty="0"/>
              <a:t> </a:t>
            </a:r>
            <a:r>
              <a:rPr lang="sk-SK" dirty="0" err="1"/>
              <a:t>Memory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868530" cy="3599316"/>
          </a:xfrm>
        </p:spPr>
        <p:txBody>
          <a:bodyPr>
            <a:normAutofit/>
          </a:bodyPr>
          <a:lstStyle/>
          <a:p>
            <a:r>
              <a:rPr lang="sk-SK" sz="2800" dirty="0">
                <a:solidFill>
                  <a:srgbClr val="002060"/>
                </a:solidFill>
              </a:rPr>
              <a:t>pamäte programovateľné výrobcom</a:t>
            </a:r>
          </a:p>
          <a:p>
            <a:pPr lvl="1"/>
            <a:r>
              <a:rPr lang="sk-SK" dirty="0">
                <a:solidFill>
                  <a:srgbClr val="FFFF00"/>
                </a:solidFill>
              </a:rPr>
              <a:t>pamäte programovateľné u zákazníka</a:t>
            </a:r>
          </a:p>
          <a:p>
            <a:pPr lvl="2"/>
            <a:r>
              <a:rPr lang="sk-SK" dirty="0"/>
              <a:t>vyrábajú sa ako integrované obvody, ktoré je možné programovať špeciálnymi programátorskými zariadeniami pripojenými k počítaču</a:t>
            </a:r>
          </a:p>
          <a:p>
            <a:pPr lvl="2"/>
            <a:r>
              <a:rPr lang="sk-SK" dirty="0"/>
              <a:t>prerušenie spojov sa nechá na zákazníka</a:t>
            </a:r>
            <a:endParaRPr lang="sk-SK" dirty="0">
              <a:solidFill>
                <a:srgbClr val="002060"/>
              </a:solidFill>
            </a:endParaRPr>
          </a:p>
          <a:p>
            <a:pPr lvl="2"/>
            <a:r>
              <a:rPr lang="sk-SK" dirty="0">
                <a:solidFill>
                  <a:srgbClr val="C00000"/>
                </a:solidFill>
              </a:rPr>
              <a:t>PROM – </a:t>
            </a:r>
            <a:r>
              <a:rPr lang="sk-SK" dirty="0" err="1">
                <a:solidFill>
                  <a:srgbClr val="C00000"/>
                </a:solidFill>
              </a:rPr>
              <a:t>Programable</a:t>
            </a:r>
            <a:r>
              <a:rPr lang="sk-SK" dirty="0">
                <a:solidFill>
                  <a:srgbClr val="C00000"/>
                </a:solidFill>
              </a:rPr>
              <a:t> ROM </a:t>
            </a:r>
          </a:p>
          <a:p>
            <a:pPr lvl="3"/>
            <a:r>
              <a:rPr lang="sk-SK" dirty="0"/>
              <a:t>jeden krát</a:t>
            </a:r>
            <a:r>
              <a:rPr lang="sk-SK" dirty="0">
                <a:solidFill>
                  <a:srgbClr val="002060"/>
                </a:solidFill>
              </a:rPr>
              <a:t> </a:t>
            </a:r>
            <a:r>
              <a:rPr lang="sk-SK" dirty="0"/>
              <a:t>naprogramovateľná pamäť ROM</a:t>
            </a:r>
          </a:p>
          <a:p>
            <a:pPr lvl="3"/>
            <a:r>
              <a:rPr lang="sk-SK" dirty="0"/>
              <a:t>dáta nemôžu byť vymazané </a:t>
            </a:r>
          </a:p>
          <a:p>
            <a:pPr lvl="2"/>
            <a:endParaRPr lang="sk-SK" dirty="0">
              <a:solidFill>
                <a:srgbClr val="002060"/>
              </a:solidFill>
            </a:endParaRPr>
          </a:p>
          <a:p>
            <a:pPr marL="457200" lvl="1" indent="0">
              <a:buNone/>
            </a:pPr>
            <a:r>
              <a:rPr lang="sk-S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90941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ROM – </a:t>
            </a:r>
            <a:r>
              <a:rPr lang="sk-SK" dirty="0" err="1"/>
              <a:t>Read</a:t>
            </a:r>
            <a:r>
              <a:rPr lang="sk-SK" dirty="0"/>
              <a:t> </a:t>
            </a:r>
            <a:r>
              <a:rPr lang="sk-SK" dirty="0" err="1"/>
              <a:t>Only</a:t>
            </a:r>
            <a:r>
              <a:rPr lang="sk-SK" dirty="0"/>
              <a:t> </a:t>
            </a:r>
            <a:r>
              <a:rPr lang="sk-SK" dirty="0" err="1"/>
              <a:t>Memory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868530" cy="4329934"/>
          </a:xfrm>
        </p:spPr>
        <p:txBody>
          <a:bodyPr>
            <a:normAutofit/>
          </a:bodyPr>
          <a:lstStyle/>
          <a:p>
            <a:r>
              <a:rPr lang="sk-SK" sz="2800" dirty="0">
                <a:solidFill>
                  <a:srgbClr val="002060"/>
                </a:solidFill>
              </a:rPr>
              <a:t>pamäte programovateľné u zákazníka</a:t>
            </a:r>
          </a:p>
          <a:p>
            <a:pPr lvl="1"/>
            <a:r>
              <a:rPr lang="sk-SK" dirty="0">
                <a:solidFill>
                  <a:srgbClr val="FFFF00"/>
                </a:solidFill>
              </a:rPr>
              <a:t>pamäte programovateľné u zákazníka</a:t>
            </a:r>
          </a:p>
          <a:p>
            <a:pPr lvl="2"/>
            <a:r>
              <a:rPr lang="sk-SK" dirty="0">
                <a:solidFill>
                  <a:srgbClr val="C00000"/>
                </a:solidFill>
              </a:rPr>
              <a:t>EPROM – </a:t>
            </a:r>
            <a:r>
              <a:rPr lang="sk-SK" dirty="0" err="1">
                <a:solidFill>
                  <a:srgbClr val="C00000"/>
                </a:solidFill>
              </a:rPr>
              <a:t>Erasable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 err="1">
                <a:solidFill>
                  <a:srgbClr val="C00000"/>
                </a:solidFill>
              </a:rPr>
              <a:t>Programable</a:t>
            </a:r>
            <a:r>
              <a:rPr lang="sk-SK" dirty="0">
                <a:solidFill>
                  <a:srgbClr val="C00000"/>
                </a:solidFill>
              </a:rPr>
              <a:t> ROM</a:t>
            </a:r>
          </a:p>
          <a:p>
            <a:pPr lvl="3"/>
            <a:r>
              <a:rPr lang="sk-SK" dirty="0"/>
              <a:t>informácia je uložená v podobe elektrického náboja</a:t>
            </a:r>
          </a:p>
          <a:p>
            <a:pPr lvl="3"/>
            <a:r>
              <a:rPr lang="sk-SK" dirty="0"/>
              <a:t>uloženie informácie je možné vykonať špeciálnym programátorom, </a:t>
            </a:r>
          </a:p>
          <a:p>
            <a:pPr marL="1371600" lvl="3" indent="0">
              <a:buNone/>
            </a:pPr>
            <a:r>
              <a:rPr lang="sk-SK" dirty="0"/>
              <a:t>    ktorý uloží do príslušných pamäťových buniek náboj   </a:t>
            </a:r>
          </a:p>
          <a:p>
            <a:pPr lvl="3"/>
            <a:r>
              <a:rPr lang="sk-SK" dirty="0"/>
              <a:t>náboj sa udrží aj bez napájania  </a:t>
            </a:r>
          </a:p>
          <a:p>
            <a:pPr lvl="3"/>
            <a:r>
              <a:rPr lang="sk-SK" dirty="0"/>
              <a:t>náboj je možné vybiť UV žiarením a obsah pamäte premazať</a:t>
            </a:r>
          </a:p>
          <a:p>
            <a:pPr lvl="3"/>
            <a:r>
              <a:rPr lang="sk-SK" dirty="0"/>
              <a:t>novú informáciu je možné uložiť do pamäti programátorom </a:t>
            </a:r>
          </a:p>
          <a:p>
            <a:pPr lvl="3"/>
            <a:r>
              <a:rPr lang="sk-SK" dirty="0"/>
              <a:t>počet prepisov je ohraničený  </a:t>
            </a:r>
            <a:endParaRPr lang="sk-SK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1663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ROM – </a:t>
            </a:r>
            <a:r>
              <a:rPr lang="sk-SK" dirty="0" err="1"/>
              <a:t>Read</a:t>
            </a:r>
            <a:r>
              <a:rPr lang="sk-SK" dirty="0"/>
              <a:t> </a:t>
            </a:r>
            <a:r>
              <a:rPr lang="sk-SK" dirty="0" err="1"/>
              <a:t>Only</a:t>
            </a:r>
            <a:r>
              <a:rPr lang="sk-SK" dirty="0"/>
              <a:t> </a:t>
            </a:r>
            <a:r>
              <a:rPr lang="sk-SK" dirty="0" err="1"/>
              <a:t>Memory</a:t>
            </a:r>
            <a:endParaRPr lang="sk-SK" dirty="0"/>
          </a:p>
        </p:txBody>
      </p:sp>
      <p:sp>
        <p:nvSpPr>
          <p:cNvPr id="3" name="Zástupný objekt pre obsah 2"/>
          <p:cNvSpPr>
            <a:spLocks noGrp="1"/>
          </p:cNvSpPr>
          <p:nvPr>
            <p:ph idx="1"/>
          </p:nvPr>
        </p:nvSpPr>
        <p:spPr>
          <a:xfrm>
            <a:off x="680321" y="2336873"/>
            <a:ext cx="9868530" cy="4329934"/>
          </a:xfrm>
        </p:spPr>
        <p:txBody>
          <a:bodyPr>
            <a:normAutofit/>
          </a:bodyPr>
          <a:lstStyle/>
          <a:p>
            <a:r>
              <a:rPr lang="sk-SK" sz="2800" dirty="0">
                <a:solidFill>
                  <a:srgbClr val="002060"/>
                </a:solidFill>
              </a:rPr>
              <a:t>pamäte programovateľné u zákazníka</a:t>
            </a:r>
          </a:p>
          <a:p>
            <a:pPr lvl="1"/>
            <a:r>
              <a:rPr lang="sk-SK" dirty="0">
                <a:solidFill>
                  <a:srgbClr val="FFFF00"/>
                </a:solidFill>
              </a:rPr>
              <a:t>pamäte programovateľné u zákazníka</a:t>
            </a:r>
          </a:p>
          <a:p>
            <a:pPr lvl="2"/>
            <a:r>
              <a:rPr lang="sk-SK" dirty="0">
                <a:solidFill>
                  <a:srgbClr val="C00000"/>
                </a:solidFill>
              </a:rPr>
              <a:t>EEPROM – </a:t>
            </a:r>
            <a:r>
              <a:rPr lang="sk-SK" dirty="0" err="1">
                <a:solidFill>
                  <a:srgbClr val="C00000"/>
                </a:solidFill>
              </a:rPr>
              <a:t>Electricaly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 err="1">
                <a:solidFill>
                  <a:srgbClr val="C00000"/>
                </a:solidFill>
              </a:rPr>
              <a:t>Erasable</a:t>
            </a:r>
            <a:r>
              <a:rPr lang="sk-SK" dirty="0">
                <a:solidFill>
                  <a:srgbClr val="C00000"/>
                </a:solidFill>
              </a:rPr>
              <a:t> </a:t>
            </a:r>
            <a:r>
              <a:rPr lang="sk-SK" dirty="0" err="1">
                <a:solidFill>
                  <a:srgbClr val="C00000"/>
                </a:solidFill>
              </a:rPr>
              <a:t>Programable</a:t>
            </a:r>
            <a:r>
              <a:rPr lang="sk-SK" dirty="0">
                <a:solidFill>
                  <a:srgbClr val="C00000"/>
                </a:solidFill>
              </a:rPr>
              <a:t> ROM</a:t>
            </a:r>
          </a:p>
          <a:p>
            <a:pPr lvl="3"/>
            <a:r>
              <a:rPr lang="sk-SK" dirty="0"/>
              <a:t>dáta sa mažú elektrickým prúdom bit po bite</a:t>
            </a:r>
          </a:p>
          <a:p>
            <a:pPr lvl="3"/>
            <a:r>
              <a:rPr lang="sk-SK" dirty="0"/>
              <a:t>prepis je možný iba niekoľkokrát </a:t>
            </a:r>
          </a:p>
          <a:p>
            <a:pPr lvl="3"/>
            <a:r>
              <a:rPr lang="sk-SK" dirty="0"/>
              <a:t>ukladanie času a dátumu do prístrojov, ukladanie stavov portov   </a:t>
            </a:r>
            <a:endParaRPr lang="sk-SK" dirty="0">
              <a:solidFill>
                <a:srgbClr val="FFFF00"/>
              </a:solidFill>
            </a:endParaRPr>
          </a:p>
          <a:p>
            <a:pPr lvl="3"/>
            <a:r>
              <a:rPr lang="sk-SK" dirty="0">
                <a:solidFill>
                  <a:schemeClr val="bg1"/>
                </a:solidFill>
              </a:rPr>
              <a:t>FLASH pamäť </a:t>
            </a:r>
          </a:p>
          <a:p>
            <a:pPr lvl="4"/>
            <a:r>
              <a:rPr lang="sk-SK" dirty="0"/>
              <a:t>dáta sa mažú elektrickým prúdom po blokoch</a:t>
            </a:r>
          </a:p>
          <a:p>
            <a:pPr lvl="4"/>
            <a:r>
              <a:rPr lang="sk-SK" dirty="0"/>
              <a:t>je rýchlejšia</a:t>
            </a:r>
          </a:p>
          <a:p>
            <a:pPr lvl="4"/>
            <a:r>
              <a:rPr lang="sk-SK" dirty="0"/>
              <a:t>uloženie </a:t>
            </a:r>
            <a:r>
              <a:rPr lang="sk-SK" dirty="0" err="1"/>
              <a:t>BIOSu</a:t>
            </a:r>
            <a:r>
              <a:rPr lang="sk-SK" dirty="0"/>
              <a:t>, ukladanie fotografií do digitálneho fotoaparátu</a:t>
            </a:r>
          </a:p>
          <a:p>
            <a:pPr lvl="4"/>
            <a:r>
              <a:rPr lang="sk-SK" dirty="0"/>
              <a:t>pamäťové médium pre výmenné pamäti PC </a:t>
            </a:r>
            <a:r>
              <a:rPr lang="sk-SK" dirty="0" err="1"/>
              <a:t>Card</a:t>
            </a:r>
            <a:r>
              <a:rPr lang="sk-SK" dirty="0"/>
              <a:t>, </a:t>
            </a:r>
            <a:r>
              <a:rPr lang="sk-SK" dirty="0" err="1"/>
              <a:t>Memory</a:t>
            </a:r>
            <a:r>
              <a:rPr lang="sk-SK" dirty="0"/>
              <a:t> </a:t>
            </a:r>
            <a:r>
              <a:rPr lang="sk-SK" dirty="0" err="1"/>
              <a:t>Stick</a:t>
            </a:r>
            <a:r>
              <a:rPr lang="sk-SK" dirty="0"/>
              <a:t> </a:t>
            </a:r>
            <a:r>
              <a:rPr lang="sk-SK" dirty="0" err="1"/>
              <a:t>Card</a:t>
            </a:r>
            <a:endParaRPr lang="sk-SK" dirty="0"/>
          </a:p>
        </p:txBody>
      </p:sp>
    </p:spTree>
    <p:extLst>
      <p:ext uri="{BB962C8B-B14F-4D97-AF65-F5344CB8AC3E}">
        <p14:creationId xmlns:p14="http://schemas.microsoft.com/office/powerpoint/2010/main" val="2662626076"/>
      </p:ext>
    </p:extLst>
  </p:cSld>
  <p:clrMapOvr>
    <a:masterClrMapping/>
  </p:clrMapOvr>
</p:sld>
</file>

<file path=ppt/theme/theme1.xml><?xml version="1.0" encoding="utf-8"?>
<a:theme xmlns:a="http://schemas.openxmlformats.org/drawingml/2006/main" name="Berlín">
  <a:themeElements>
    <a:clrScheme name="Berlin">
      <a:dk1>
        <a:sysClr val="windowText" lastClr="000000"/>
      </a:dk1>
      <a:lt1>
        <a:sysClr val="window" lastClr="FFFFFF"/>
      </a:lt1>
      <a:dk2>
        <a:srgbClr val="1F8094"/>
      </a:dk2>
      <a:lt2>
        <a:srgbClr val="E7E6E6"/>
      </a:lt2>
      <a:accent1>
        <a:srgbClr val="39CDE7"/>
      </a:accent1>
      <a:accent2>
        <a:srgbClr val="60DE72"/>
      </a:accent2>
      <a:accent3>
        <a:srgbClr val="DDCC64"/>
      </a:accent3>
      <a:accent4>
        <a:srgbClr val="F49D50"/>
      </a:accent4>
      <a:accent5>
        <a:srgbClr val="E44951"/>
      </a:accent5>
      <a:accent6>
        <a:srgbClr val="D666F9"/>
      </a:accent6>
      <a:hlink>
        <a:srgbClr val="4BF7ED"/>
      </a:hlink>
      <a:folHlink>
        <a:srgbClr val="95E9F4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18000"/>
                <a:satMod val="12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7DC10E3-4FF5-456B-A359-A0F378C1E5FB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56EDE4319A11C4FA7DB10143A1D2B09" ma:contentTypeVersion="7" ma:contentTypeDescription="Umožňuje vytvoriť nový dokument." ma:contentTypeScope="" ma:versionID="8326ebf88074553dc11148e509bc90ed">
  <xsd:schema xmlns:xsd="http://www.w3.org/2001/XMLSchema" xmlns:xs="http://www.w3.org/2001/XMLSchema" xmlns:p="http://schemas.microsoft.com/office/2006/metadata/properties" xmlns:ns2="88cbec32-69bb-4591-b025-b62bdc1609e9" targetNamespace="http://schemas.microsoft.com/office/2006/metadata/properties" ma:root="true" ma:fieldsID="3516057aba64f827df443aea10c041a1" ns2:_="">
    <xsd:import namespace="88cbec32-69bb-4591-b025-b62bdc1609e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8cbec32-69bb-4591-b025-b62bdc1609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E323AC-8553-4B2F-830B-BB1FE32BEB2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4C094BB4-3C20-4B50-90BA-5C5B2B8BA2C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C1CBEA-C3CC-4AC1-9C06-A4BAC3F3AAC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27682</TotalTime>
  <Words>429</Words>
  <Application>Microsoft Office PowerPoint</Application>
  <PresentationFormat>Widescreen</PresentationFormat>
  <Paragraphs>72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Berlín</vt:lpstr>
      <vt:lpstr>Pamäte typu ROM</vt:lpstr>
      <vt:lpstr>Delenie pamätí</vt:lpstr>
      <vt:lpstr>ROM – Read Only Memory</vt:lpstr>
      <vt:lpstr>ROM – Read Only Memory</vt:lpstr>
      <vt:lpstr>ROM – Read Only Memory</vt:lpstr>
      <vt:lpstr>ROM – Read Only Memory</vt:lpstr>
      <vt:lpstr>ROM – Read Only Memory</vt:lpstr>
      <vt:lpstr>ROM – Read Only Memory</vt:lpstr>
      <vt:lpstr>ROM – Read Only Memory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Systematické triedenie operačných pamätí</dc:title>
  <dc:creator>Martin Butkovsky</dc:creator>
  <cp:lastModifiedBy>Martin Butkovsky</cp:lastModifiedBy>
  <cp:revision>143</cp:revision>
  <dcterms:created xsi:type="dcterms:W3CDTF">2021-02-21T14:45:22Z</dcterms:created>
  <dcterms:modified xsi:type="dcterms:W3CDTF">2025-03-03T16:04:42Z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0x010100956EDE4319A11C4FA7DB10143A1D2B09</vt:lpwstr>
  </property>
  <property fmtid="{D5CDD505-2E9C-101B-9397-08002B2CF9AE}" pid="3" name="MediaServiceImageTags">
    <vt:lpwstr/>
  </property>
</Properties>
</file>