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4"/>
  </p:sldMasterIdLst>
  <p:sldIdLst>
    <p:sldId id="273" r:id="rId5"/>
    <p:sldId id="274" r:id="rId6"/>
    <p:sldId id="275" r:id="rId7"/>
    <p:sldId id="276" r:id="rId8"/>
    <p:sldId id="277" r:id="rId9"/>
    <p:sldId id="278" r:id="rId10"/>
    <p:sldId id="279" r:id="rId11"/>
    <p:sldId id="280" r:id="rId12"/>
    <p:sldId id="282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661E6A7-CD30-CFF6-36C2-C0FA1B21CF1C}" v="8" dt="2025-11-03T20:27:08.78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redný štýl 2 - zvýrazneni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/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ximilián Mác" userId="S::maximilian.mac@student.adlerka.sk::ef3135b6-af32-4494-929e-1bfdb424d88d" providerId="AD" clId="Web-{0661E6A7-CD30-CFF6-36C2-C0FA1B21CF1C}"/>
    <pc:docChg chg="modSld sldOrd">
      <pc:chgData name="Maximilián Mác" userId="S::maximilian.mac@student.adlerka.sk::ef3135b6-af32-4494-929e-1bfdb424d88d" providerId="AD" clId="Web-{0661E6A7-CD30-CFF6-36C2-C0FA1B21CF1C}" dt="2025-11-03T20:27:08.789" v="7"/>
      <pc:docMkLst>
        <pc:docMk/>
      </pc:docMkLst>
      <pc:sldChg chg="modSp">
        <pc:chgData name="Maximilián Mác" userId="S::maximilian.mac@student.adlerka.sk::ef3135b6-af32-4494-929e-1bfdb424d88d" providerId="AD" clId="Web-{0661E6A7-CD30-CFF6-36C2-C0FA1B21CF1C}" dt="2025-11-03T20:22:37.061" v="1" actId="20577"/>
        <pc:sldMkLst>
          <pc:docMk/>
          <pc:sldMk cId="4163568759" sldId="274"/>
        </pc:sldMkLst>
        <pc:spChg chg="mod">
          <ac:chgData name="Maximilián Mác" userId="S::maximilian.mac@student.adlerka.sk::ef3135b6-af32-4494-929e-1bfdb424d88d" providerId="AD" clId="Web-{0661E6A7-CD30-CFF6-36C2-C0FA1B21CF1C}" dt="2025-11-03T20:22:37.061" v="1" actId="20577"/>
          <ac:spMkLst>
            <pc:docMk/>
            <pc:sldMk cId="4163568759" sldId="274"/>
            <ac:spMk id="3" creationId="{00000000-0000-0000-0000-000000000000}"/>
          </ac:spMkLst>
        </pc:spChg>
      </pc:sldChg>
      <pc:sldChg chg="ord">
        <pc:chgData name="Maximilián Mác" userId="S::maximilian.mac@student.adlerka.sk::ef3135b6-af32-4494-929e-1bfdb424d88d" providerId="AD" clId="Web-{0661E6A7-CD30-CFF6-36C2-C0FA1B21CF1C}" dt="2025-11-03T20:27:08.789" v="7"/>
        <pc:sldMkLst>
          <pc:docMk/>
          <pc:sldMk cId="3290552721" sldId="276"/>
        </pc:sldMkLst>
      </pc:sldChg>
      <pc:sldChg chg="ord">
        <pc:chgData name="Maximilián Mác" userId="S::maximilian.mac@student.adlerka.sk::ef3135b6-af32-4494-929e-1bfdb424d88d" providerId="AD" clId="Web-{0661E6A7-CD30-CFF6-36C2-C0FA1B21CF1C}" dt="2025-11-03T20:26:45.632" v="4"/>
        <pc:sldMkLst>
          <pc:docMk/>
          <pc:sldMk cId="231214281" sldId="277"/>
        </pc:sldMkLst>
      </pc:sldChg>
      <pc:sldChg chg="ord">
        <pc:chgData name="Maximilián Mác" userId="S::maximilian.mac@student.adlerka.sk::ef3135b6-af32-4494-929e-1bfdb424d88d" providerId="AD" clId="Web-{0661E6A7-CD30-CFF6-36C2-C0FA1B21CF1C}" dt="2025-11-03T20:26:47.507" v="5"/>
        <pc:sldMkLst>
          <pc:docMk/>
          <pc:sldMk cId="377934645" sldId="278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sk-SK"/>
          </a:p>
        </p:txBody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sk-SK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sk-SK"/>
              <a:t>Upravte štýly predlohy textu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k-SK"/>
              <a:t>Kliknutím upravte štýl predlohy podnadpisov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E0307-B85C-446A-8EF0-0407D435D787}" type="datetimeFigureOut">
              <a:rPr lang="en-US" dirty="0"/>
              <a:t>11/3/2025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atický 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sk-SK"/>
              <a:t>Upravte štýly predlohy textu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k-SK"/>
              <a:t>Ak chcete pridať obrázok, kliknite na ikonu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D862E7-95FA-4FC4-9EC5-DDBFA8DC7417}" type="datetimeFigureOut">
              <a:rPr lang="en-US" dirty="0"/>
              <a:t>11/3/2025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ázov a po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sk-SK"/>
              <a:t>Upravte štýly predlohy textu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987F2-A784-4F72-BB57-0E9EACDE722E}" type="datetimeFigureOut">
              <a:rPr lang="en-US" dirty="0"/>
              <a:t>11/3/2025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onuka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sk-SK"/>
              <a:t>Upravte štýly predlohy textu</a:t>
            </a:r>
            <a:endParaRPr lang="en-US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BBD51E-4B19-444E-85C0-DBD7EB6263F4}" type="datetimeFigureOut">
              <a:rPr lang="en-US" dirty="0"/>
              <a:t>11/3/2025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a s náz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k-SK"/>
              <a:t>Upravte štýly predlohy textu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7255A-4AD5-4D3E-9A0A-689DA3BA976C}" type="datetimeFigureOut">
              <a:rPr lang="en-US" dirty="0"/>
              <a:t>11/3/2025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tĺpe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sk-SK"/>
              <a:t>Upravte štýly predlohy textu</a:t>
            </a:r>
            <a:endParaRPr lang="en-US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E0AD15-87AC-45B2-9EE5-8D165AF83CD7}" type="datetimeFigureOut">
              <a:rPr lang="en-US" dirty="0"/>
              <a:t>11/3/2025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tĺpec s obrázk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sk-SK"/>
              <a:t>Upravte štýly predlohy textu</a:t>
            </a:r>
            <a:endParaRPr lang="en-US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k-SK"/>
              <a:t>Ak chcete pridať obrázok, kliknite na ikonu</a:t>
            </a:r>
            <a:endParaRPr lang="en-US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k-SK"/>
              <a:t>Ak chcete pridať obrázok, kliknite na ikonu</a:t>
            </a:r>
            <a:endParaRPr lang="en-US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k-SK"/>
              <a:t>Ak chcete pridať obrázok, kliknite na ikonu</a:t>
            </a:r>
            <a:endParaRPr lang="en-US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C40CCD-F0D6-4CC2-A4C8-2D7D0D875F02}" type="datetimeFigureOut">
              <a:rPr lang="en-US" dirty="0"/>
              <a:t>11/3/2025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sk-SK"/>
              <a:t>Upravte štýly predlohy textu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CFE2CC-454D-4466-AC55-B86DA0A87BAE}" type="datetimeFigureOut">
              <a:rPr lang="en-US" dirty="0"/>
              <a:t>11/3/2025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ltGray"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sk-SK"/>
              <a:t>Upravte štýly predlohy textu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B647B1BF-4039-460D-A637-65428CBD720E}" type="datetimeFigureOut">
              <a:rPr lang="en-US" dirty="0"/>
              <a:t>11/3/2025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sk-SK"/>
          </a:p>
        </p:txBody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sk-SK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Upravte štýly predlohy textu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A39ACE-9343-4EBE-B5CA-AEA240A1DC53}" type="datetimeFigureOut">
              <a:rPr lang="en-US" dirty="0"/>
              <a:t>11/3/2025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sk-SK"/>
              <a:t>Upravte štýly predlohy textu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A00F7B-89C5-4DF7-A309-6263220147D4}" type="datetimeFigureOut">
              <a:rPr lang="en-US" dirty="0"/>
              <a:t>11/3/2025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Upravte štýly predlohy textu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9C95DE-FD64-4606-AE61-EC1136867CC6}" type="datetimeFigureOut">
              <a:rPr lang="en-US" dirty="0"/>
              <a:t>11/3/2025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sk-SK"/>
              <a:t>Upravte štýly predlohy textu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EB0BBD-30FE-4CF1-900A-0C45149F8AF8}" type="datetimeFigureOut">
              <a:rPr lang="en-US" dirty="0"/>
              <a:t>11/3/2025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Upravte štýly predlohy textu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A5F7F-3E81-4C65-A4D1-CB62D5B9DB91}" type="datetimeFigureOut">
              <a:rPr lang="en-US" dirty="0"/>
              <a:t>11/3/2025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ECC86-1672-4627-AEFE-EC5485C73905}" type="datetimeFigureOut">
              <a:rPr lang="en-US" dirty="0"/>
              <a:t>11/3/2025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sk-SK"/>
              <a:t>Upravte štýly predlohy textu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DCB01F-D966-4C62-B900-0BE008A90C98}" type="datetimeFigureOut">
              <a:rPr lang="en-US" dirty="0"/>
              <a:t>11/3/2025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sk-SK"/>
              <a:t>Upravte štýly predlohy textu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k-SK"/>
              <a:t>Ak chcete pridať obrázok, kliknite na ikonu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73A0EA-7DC7-4964-BB97-B173EF3B859A}" type="datetimeFigureOut">
              <a:rPr lang="en-US" dirty="0"/>
              <a:t>11/3/2025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k-SK"/>
              <a:t>Upravte štýly predlohy textu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EF52CC-F3D9-41D4-BCE4-C208E61A3F31}" type="datetimeFigureOut">
              <a:rPr lang="en-US" dirty="0"/>
              <a:t>11/3/2025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2" algn="l" rtl="0">
              <a:lnSpc>
                <a:spcPct val="90000"/>
              </a:lnSpc>
              <a:spcBef>
                <a:spcPct val="0"/>
              </a:spcBef>
            </a:pPr>
            <a:r>
              <a:rPr lang="sk-SK" sz="3600">
                <a:solidFill>
                  <a:schemeClr val="tx1"/>
                </a:solidFill>
              </a:rPr>
              <a:t>1.2 Riadenie sériového prenosu RS-232C</a:t>
            </a:r>
            <a:endParaRPr lang="en-US" sz="3600">
              <a:solidFill>
                <a:schemeClr val="tx1"/>
              </a:solidFill>
            </a:endParaRPr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err="1"/>
              <a:t>r</a:t>
            </a:r>
            <a:r>
              <a:rPr lang="en-US" err="1"/>
              <a:t>iadenie</a:t>
            </a:r>
            <a:r>
              <a:rPr lang="en-US"/>
              <a:t> </a:t>
            </a:r>
            <a:r>
              <a:rPr lang="en-US" err="1"/>
              <a:t>prichádza</a:t>
            </a:r>
            <a:r>
              <a:rPr lang="en-US"/>
              <a:t> do </a:t>
            </a:r>
            <a:r>
              <a:rPr lang="en-US" err="1"/>
              <a:t>úvahy</a:t>
            </a:r>
            <a:r>
              <a:rPr lang="en-US"/>
              <a:t> </a:t>
            </a:r>
            <a:r>
              <a:rPr lang="en-US" err="1"/>
              <a:t>vtedy</a:t>
            </a:r>
            <a:r>
              <a:rPr lang="en-US"/>
              <a:t>, </a:t>
            </a:r>
            <a:r>
              <a:rPr lang="en-US" err="1"/>
              <a:t>ke</a:t>
            </a:r>
            <a:r>
              <a:rPr lang="sk-SK"/>
              <a:t>ď</a:t>
            </a:r>
            <a:r>
              <a:rPr lang="en-US"/>
              <a:t> </a:t>
            </a:r>
            <a:r>
              <a:rPr lang="en-US" err="1"/>
              <a:t>treba</a:t>
            </a:r>
            <a:r>
              <a:rPr lang="en-US"/>
              <a:t> </a:t>
            </a:r>
            <a:r>
              <a:rPr lang="en-US" err="1"/>
              <a:t>obmedzi</a:t>
            </a:r>
            <a:r>
              <a:rPr lang="sk-SK"/>
              <a:t>ť</a:t>
            </a:r>
            <a:r>
              <a:rPr lang="en-US"/>
              <a:t> </a:t>
            </a:r>
            <a:r>
              <a:rPr lang="en-US" err="1"/>
              <a:t>rýchlos</a:t>
            </a:r>
            <a:r>
              <a:rPr lang="sk-SK"/>
              <a:t>ť</a:t>
            </a:r>
            <a:r>
              <a:rPr lang="en-US"/>
              <a:t> </a:t>
            </a:r>
            <a:r>
              <a:rPr lang="en-US" err="1"/>
              <a:t>prenosu</a:t>
            </a:r>
            <a:r>
              <a:rPr lang="en-US"/>
              <a:t> </a:t>
            </a:r>
            <a:r>
              <a:rPr lang="en-US" err="1"/>
              <a:t>dát</a:t>
            </a:r>
            <a:r>
              <a:rPr lang="en-US"/>
              <a:t> z</a:t>
            </a:r>
            <a:r>
              <a:rPr lang="sk-SK"/>
              <a:t> </a:t>
            </a:r>
            <a:r>
              <a:rPr lang="en-US" err="1"/>
              <a:t>dôvodu</a:t>
            </a:r>
            <a:r>
              <a:rPr lang="en-US"/>
              <a:t>, </a:t>
            </a:r>
            <a:r>
              <a:rPr lang="en-US" err="1"/>
              <a:t>že</a:t>
            </a:r>
            <a:r>
              <a:rPr lang="en-US"/>
              <a:t> </a:t>
            </a:r>
            <a:r>
              <a:rPr lang="en-US" err="1"/>
              <a:t>prijímajúce</a:t>
            </a:r>
            <a:r>
              <a:rPr lang="en-US"/>
              <a:t> </a:t>
            </a:r>
            <a:r>
              <a:rPr lang="en-US" err="1"/>
              <a:t>zariadenie</a:t>
            </a:r>
            <a:r>
              <a:rPr lang="en-US"/>
              <a:t> </a:t>
            </a:r>
            <a:r>
              <a:rPr lang="en-US" err="1"/>
              <a:t>nie</a:t>
            </a:r>
            <a:r>
              <a:rPr lang="en-US"/>
              <a:t> je </a:t>
            </a:r>
            <a:r>
              <a:rPr lang="en-US" err="1"/>
              <a:t>schopné</a:t>
            </a:r>
            <a:r>
              <a:rPr lang="en-US"/>
              <a:t> </a:t>
            </a:r>
            <a:r>
              <a:rPr lang="en-US" err="1"/>
              <a:t>prijíma</a:t>
            </a:r>
            <a:r>
              <a:rPr lang="en-US"/>
              <a:t> data z </a:t>
            </a:r>
            <a:r>
              <a:rPr lang="en-US" err="1"/>
              <a:t>vysielajúceho</a:t>
            </a:r>
            <a:r>
              <a:rPr lang="en-US"/>
              <a:t> </a:t>
            </a:r>
            <a:r>
              <a:rPr lang="en-US" err="1"/>
              <a:t>zariadenia</a:t>
            </a:r>
            <a:r>
              <a:rPr lang="en-US"/>
              <a:t> </a:t>
            </a:r>
            <a:r>
              <a:rPr lang="en-US" err="1"/>
              <a:t>takou</a:t>
            </a:r>
            <a:r>
              <a:rPr lang="sk-SK"/>
              <a:t> </a:t>
            </a:r>
            <a:r>
              <a:rPr lang="en-US" err="1"/>
              <a:t>rýchlos</a:t>
            </a:r>
            <a:r>
              <a:rPr lang="sk-SK"/>
              <a:t>ť</a:t>
            </a:r>
            <a:r>
              <a:rPr lang="en-US" err="1"/>
              <a:t>ou</a:t>
            </a:r>
            <a:r>
              <a:rPr lang="en-US"/>
              <a:t> </a:t>
            </a:r>
            <a:r>
              <a:rPr lang="en-US" err="1"/>
              <a:t>akou</a:t>
            </a:r>
            <a:r>
              <a:rPr lang="en-US"/>
              <a:t> je </a:t>
            </a:r>
            <a:r>
              <a:rPr lang="en-US" err="1"/>
              <a:t>vysiela</a:t>
            </a:r>
            <a:r>
              <a:rPr lang="sk-SK"/>
              <a:t>č</a:t>
            </a:r>
            <a:r>
              <a:rPr lang="en-US"/>
              <a:t> </a:t>
            </a:r>
            <a:r>
              <a:rPr lang="en-US" err="1"/>
              <a:t>schopný</a:t>
            </a:r>
            <a:r>
              <a:rPr lang="en-US"/>
              <a:t> data </a:t>
            </a:r>
            <a:r>
              <a:rPr lang="en-US" err="1"/>
              <a:t>vysiela</a:t>
            </a:r>
            <a:r>
              <a:rPr lang="sk-SK"/>
              <a:t>ť</a:t>
            </a:r>
          </a:p>
          <a:p>
            <a:r>
              <a:rPr lang="sk-SK"/>
              <a:t>t</a:t>
            </a:r>
            <a:r>
              <a:rPr lang="en-US" err="1"/>
              <a:t>echnické</a:t>
            </a:r>
            <a:r>
              <a:rPr lang="en-US"/>
              <a:t> </a:t>
            </a:r>
            <a:r>
              <a:rPr lang="en-US" err="1"/>
              <a:t>spôsoby</a:t>
            </a:r>
            <a:r>
              <a:rPr lang="en-US"/>
              <a:t> </a:t>
            </a:r>
            <a:r>
              <a:rPr lang="en-US" err="1"/>
              <a:t>riadenia</a:t>
            </a:r>
            <a:r>
              <a:rPr lang="en-US"/>
              <a:t> </a:t>
            </a:r>
            <a:r>
              <a:rPr lang="en-US" err="1"/>
              <a:t>prenosu</a:t>
            </a:r>
            <a:endParaRPr lang="sk-SK"/>
          </a:p>
          <a:p>
            <a:pPr lvl="1"/>
            <a:r>
              <a:rPr lang="en-US"/>
              <a:t>a) </a:t>
            </a:r>
            <a:r>
              <a:rPr lang="en-US" err="1"/>
              <a:t>neriadený</a:t>
            </a:r>
            <a:r>
              <a:rPr lang="en-US"/>
              <a:t> </a:t>
            </a:r>
            <a:r>
              <a:rPr lang="en-US" err="1"/>
              <a:t>prenos</a:t>
            </a:r>
            <a:endParaRPr lang="sk-SK"/>
          </a:p>
          <a:p>
            <a:pPr lvl="1"/>
            <a:r>
              <a:rPr lang="en-US"/>
              <a:t>b) </a:t>
            </a:r>
            <a:r>
              <a:rPr lang="en-US" err="1"/>
              <a:t>prenos</a:t>
            </a:r>
            <a:r>
              <a:rPr lang="en-US"/>
              <a:t> s </a:t>
            </a:r>
            <a:r>
              <a:rPr lang="en-US" err="1"/>
              <a:t>ošetrením</a:t>
            </a:r>
            <a:r>
              <a:rPr lang="en-US"/>
              <a:t> </a:t>
            </a:r>
            <a:r>
              <a:rPr lang="en-US" err="1"/>
              <a:t>riadiacich</a:t>
            </a:r>
            <a:r>
              <a:rPr lang="en-US"/>
              <a:t> </a:t>
            </a:r>
            <a:r>
              <a:rPr lang="en-US" err="1"/>
              <a:t>signálov</a:t>
            </a:r>
            <a:endParaRPr lang="sk-SK"/>
          </a:p>
          <a:p>
            <a:pPr lvl="1"/>
            <a:r>
              <a:rPr lang="en-US"/>
              <a:t>c) </a:t>
            </a:r>
            <a:r>
              <a:rPr lang="en-US" err="1"/>
              <a:t>riadený</a:t>
            </a:r>
            <a:r>
              <a:rPr lang="en-US"/>
              <a:t> </a:t>
            </a:r>
            <a:r>
              <a:rPr lang="en-US" err="1"/>
              <a:t>prenos</a:t>
            </a:r>
            <a:r>
              <a:rPr lang="en-US"/>
              <a:t> (handshaking)</a:t>
            </a:r>
          </a:p>
        </p:txBody>
      </p:sp>
    </p:spTree>
    <p:extLst>
      <p:ext uri="{BB962C8B-B14F-4D97-AF65-F5344CB8AC3E}">
        <p14:creationId xmlns:p14="http://schemas.microsoft.com/office/powerpoint/2010/main" val="6399837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2" algn="l" rtl="0">
              <a:lnSpc>
                <a:spcPct val="90000"/>
              </a:lnSpc>
              <a:spcBef>
                <a:spcPct val="0"/>
              </a:spcBef>
            </a:pPr>
            <a:r>
              <a:rPr lang="sk-SK" sz="3600">
                <a:solidFill>
                  <a:schemeClr val="tx1"/>
                </a:solidFill>
              </a:rPr>
              <a:t>1.2 Riadenie sériového prenosu RS-232C</a:t>
            </a:r>
            <a:endParaRPr lang="en-US" sz="3600">
              <a:solidFill>
                <a:schemeClr val="tx1"/>
              </a:solidFill>
            </a:endParaRPr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fontScale="92500" lnSpcReduction="10000"/>
          </a:bodyPr>
          <a:lstStyle/>
          <a:p>
            <a:r>
              <a:rPr lang="pt-BR">
                <a:solidFill>
                  <a:srgbClr val="002060"/>
                </a:solidFill>
              </a:rPr>
              <a:t>a) </a:t>
            </a:r>
            <a:r>
              <a:rPr lang="pt-BR" err="1">
                <a:solidFill>
                  <a:srgbClr val="002060"/>
                </a:solidFill>
              </a:rPr>
              <a:t>neriadený</a:t>
            </a:r>
            <a:r>
              <a:rPr lang="pt-BR">
                <a:solidFill>
                  <a:srgbClr val="002060"/>
                </a:solidFill>
              </a:rPr>
              <a:t> </a:t>
            </a:r>
            <a:r>
              <a:rPr lang="pt-BR" err="1">
                <a:solidFill>
                  <a:srgbClr val="002060"/>
                </a:solidFill>
              </a:rPr>
              <a:t>prenos</a:t>
            </a:r>
            <a:r>
              <a:rPr lang="pt-BR">
                <a:solidFill>
                  <a:srgbClr val="002060"/>
                </a:solidFill>
              </a:rPr>
              <a:t> </a:t>
            </a:r>
            <a:endParaRPr lang="sk-SK">
              <a:solidFill>
                <a:srgbClr val="002060"/>
              </a:solidFill>
            </a:endParaRPr>
          </a:p>
          <a:p>
            <a:pPr lvl="1"/>
            <a:r>
              <a:rPr lang="pt-BR"/>
              <a:t>na </a:t>
            </a:r>
            <a:r>
              <a:rPr lang="pt-BR" err="1"/>
              <a:t>prenos</a:t>
            </a:r>
            <a:r>
              <a:rPr lang="pt-BR"/>
              <a:t> </a:t>
            </a:r>
            <a:r>
              <a:rPr lang="pt-BR" err="1"/>
              <a:t>sta</a:t>
            </a:r>
            <a:r>
              <a:rPr lang="sk-SK"/>
              <a:t>č</a:t>
            </a:r>
            <a:r>
              <a:rPr lang="pt-BR"/>
              <a:t>ia 3 </a:t>
            </a:r>
            <a:r>
              <a:rPr lang="pt-BR" err="1"/>
              <a:t>vodice</a:t>
            </a:r>
            <a:r>
              <a:rPr lang="pt-BR"/>
              <a:t>: TXD, RXD a SG</a:t>
            </a:r>
            <a:endParaRPr lang="sk-SK"/>
          </a:p>
          <a:p>
            <a:pPr lvl="1"/>
            <a:r>
              <a:rPr lang="sk-SK"/>
              <a:t>p</a:t>
            </a:r>
            <a:r>
              <a:rPr lang="en-US" err="1"/>
              <a:t>oužíva</a:t>
            </a:r>
            <a:r>
              <a:rPr lang="en-US"/>
              <a:t> </a:t>
            </a:r>
            <a:r>
              <a:rPr lang="en-US" err="1"/>
              <a:t>sa</a:t>
            </a:r>
            <a:r>
              <a:rPr lang="en-US"/>
              <a:t> </a:t>
            </a:r>
            <a:r>
              <a:rPr lang="en-US" err="1"/>
              <a:t>vtedy</a:t>
            </a:r>
            <a:r>
              <a:rPr lang="en-US"/>
              <a:t>, </a:t>
            </a:r>
            <a:r>
              <a:rPr lang="en-US" err="1"/>
              <a:t>ke</a:t>
            </a:r>
            <a:r>
              <a:rPr lang="sk-SK"/>
              <a:t>ď:</a:t>
            </a:r>
          </a:p>
          <a:p>
            <a:pPr lvl="2"/>
            <a:r>
              <a:rPr lang="sk-SK"/>
              <a:t>1. </a:t>
            </a:r>
            <a:r>
              <a:rPr lang="en-US" err="1"/>
              <a:t>prijíma</a:t>
            </a:r>
            <a:r>
              <a:rPr lang="sk-SK"/>
              <a:t>č</a:t>
            </a:r>
            <a:r>
              <a:rPr lang="en-US"/>
              <a:t> je </a:t>
            </a:r>
            <a:r>
              <a:rPr lang="en-US" err="1"/>
              <a:t>schopný</a:t>
            </a:r>
            <a:r>
              <a:rPr lang="en-US"/>
              <a:t> </a:t>
            </a:r>
            <a:r>
              <a:rPr lang="en-US" err="1"/>
              <a:t>vždy</a:t>
            </a:r>
            <a:r>
              <a:rPr lang="en-US"/>
              <a:t> </a:t>
            </a:r>
            <a:r>
              <a:rPr lang="en-US" err="1"/>
              <a:t>prijíma</a:t>
            </a:r>
            <a:r>
              <a:rPr lang="sk-SK"/>
              <a:t>ť</a:t>
            </a:r>
            <a:r>
              <a:rPr lang="en-US"/>
              <a:t> data </a:t>
            </a:r>
            <a:r>
              <a:rPr lang="en-US" err="1"/>
              <a:t>aj</a:t>
            </a:r>
            <a:r>
              <a:rPr lang="en-US"/>
              <a:t> v </a:t>
            </a:r>
            <a:r>
              <a:rPr lang="sk-SK"/>
              <a:t>tom </a:t>
            </a:r>
            <a:r>
              <a:rPr lang="en-US" err="1"/>
              <a:t>najnepriaznivejšom</a:t>
            </a:r>
            <a:r>
              <a:rPr lang="en-US"/>
              <a:t> </a:t>
            </a:r>
            <a:r>
              <a:rPr lang="en-US" err="1"/>
              <a:t>prípade</a:t>
            </a:r>
            <a:endParaRPr lang="sk-SK"/>
          </a:p>
          <a:p>
            <a:pPr lvl="3"/>
            <a:r>
              <a:rPr lang="en-US"/>
              <a:t>in</a:t>
            </a:r>
            <a:r>
              <a:rPr lang="sk-SK"/>
              <a:t>ak </a:t>
            </a:r>
            <a:r>
              <a:rPr lang="en-US" err="1"/>
              <a:t>môže</a:t>
            </a:r>
            <a:r>
              <a:rPr lang="en-US"/>
              <a:t> </a:t>
            </a:r>
            <a:r>
              <a:rPr lang="en-US" err="1"/>
              <a:t>prís</a:t>
            </a:r>
            <a:r>
              <a:rPr lang="sk-SK"/>
              <a:t>ť</a:t>
            </a:r>
            <a:r>
              <a:rPr lang="en-US"/>
              <a:t> </a:t>
            </a:r>
            <a:r>
              <a:rPr lang="en-US" err="1"/>
              <a:t>ku</a:t>
            </a:r>
            <a:r>
              <a:rPr lang="en-US"/>
              <a:t> str</a:t>
            </a:r>
            <a:r>
              <a:rPr lang="sk-SK"/>
              <a:t>a</a:t>
            </a:r>
            <a:r>
              <a:rPr lang="en-US" err="1"/>
              <a:t>te</a:t>
            </a:r>
            <a:r>
              <a:rPr lang="en-US"/>
              <a:t> </a:t>
            </a:r>
            <a:r>
              <a:rPr lang="sk-SK"/>
              <a:t>údajov</a:t>
            </a:r>
          </a:p>
          <a:p>
            <a:pPr lvl="2"/>
            <a:r>
              <a:rPr lang="sk-SK"/>
              <a:t>2. </a:t>
            </a:r>
            <a:r>
              <a:rPr lang="en-US" err="1"/>
              <a:t>riadenie</a:t>
            </a:r>
            <a:r>
              <a:rPr lang="en-US"/>
              <a:t> </a:t>
            </a:r>
            <a:r>
              <a:rPr lang="en-US" err="1"/>
              <a:t>prenosu</a:t>
            </a:r>
            <a:r>
              <a:rPr lang="en-US"/>
              <a:t> </a:t>
            </a:r>
            <a:r>
              <a:rPr lang="en-US" err="1"/>
              <a:t>sa</a:t>
            </a:r>
            <a:r>
              <a:rPr lang="en-US"/>
              <a:t> </a:t>
            </a:r>
            <a:r>
              <a:rPr lang="en-US" err="1"/>
              <a:t>vykonáva</a:t>
            </a:r>
            <a:r>
              <a:rPr lang="en-US"/>
              <a:t> </a:t>
            </a:r>
            <a:r>
              <a:rPr lang="en-US" err="1"/>
              <a:t>programovými</a:t>
            </a:r>
            <a:r>
              <a:rPr lang="en-US"/>
              <a:t> </a:t>
            </a:r>
            <a:r>
              <a:rPr lang="en-US" err="1"/>
              <a:t>prostriedkami</a:t>
            </a:r>
            <a:endParaRPr lang="sk-SK"/>
          </a:p>
          <a:p>
            <a:pPr lvl="2"/>
            <a:endParaRPr lang="sk-SK"/>
          </a:p>
          <a:p>
            <a:pPr lvl="2"/>
            <a:r>
              <a:rPr lang="sk-SK">
                <a:solidFill>
                  <a:srgbClr val="002060"/>
                </a:solidFill>
              </a:rPr>
              <a:t>SG</a:t>
            </a:r>
          </a:p>
          <a:p>
            <a:pPr lvl="3"/>
            <a:r>
              <a:rPr lang="sk-SK"/>
              <a:t>signálová zem </a:t>
            </a:r>
            <a:endParaRPr lang="sk-SK">
              <a:solidFill>
                <a:srgbClr val="002060"/>
              </a:solidFill>
            </a:endParaRPr>
          </a:p>
          <a:p>
            <a:pPr lvl="2"/>
            <a:r>
              <a:rPr lang="sk-SK" err="1">
                <a:solidFill>
                  <a:srgbClr val="002060"/>
                </a:solidFill>
              </a:rPr>
              <a:t>TxD</a:t>
            </a:r>
            <a:r>
              <a:rPr lang="sk-SK">
                <a:solidFill>
                  <a:srgbClr val="002060"/>
                </a:solidFill>
              </a:rPr>
              <a:t> - </a:t>
            </a:r>
            <a:r>
              <a:rPr lang="sk-SK" err="1">
                <a:solidFill>
                  <a:srgbClr val="002060"/>
                </a:solidFill>
              </a:rPr>
              <a:t>Transmit</a:t>
            </a:r>
            <a:r>
              <a:rPr lang="sk-SK">
                <a:solidFill>
                  <a:srgbClr val="002060"/>
                </a:solidFill>
              </a:rPr>
              <a:t> </a:t>
            </a:r>
            <a:r>
              <a:rPr lang="sk-SK" err="1">
                <a:solidFill>
                  <a:srgbClr val="002060"/>
                </a:solidFill>
              </a:rPr>
              <a:t>Data</a:t>
            </a:r>
            <a:endParaRPr lang="sk-SK">
              <a:solidFill>
                <a:srgbClr val="002060"/>
              </a:solidFill>
            </a:endParaRPr>
          </a:p>
          <a:p>
            <a:pPr lvl="3"/>
            <a:r>
              <a:rPr lang="sk-SK"/>
              <a:t>dáta smerujúce z DTE - počítača do DCE - modemu</a:t>
            </a:r>
            <a:endParaRPr lang="sk-SK">
              <a:solidFill>
                <a:srgbClr val="002060"/>
              </a:solidFill>
            </a:endParaRPr>
          </a:p>
          <a:p>
            <a:pPr lvl="2"/>
            <a:r>
              <a:rPr lang="sk-SK" err="1">
                <a:solidFill>
                  <a:srgbClr val="002060"/>
                </a:solidFill>
              </a:rPr>
              <a:t>RxD</a:t>
            </a:r>
            <a:r>
              <a:rPr lang="sk-SK">
                <a:solidFill>
                  <a:srgbClr val="002060"/>
                </a:solidFill>
              </a:rPr>
              <a:t> – </a:t>
            </a:r>
            <a:r>
              <a:rPr lang="sk-SK" err="1">
                <a:solidFill>
                  <a:srgbClr val="002060"/>
                </a:solidFill>
              </a:rPr>
              <a:t>Receive</a:t>
            </a:r>
            <a:r>
              <a:rPr lang="sk-SK">
                <a:solidFill>
                  <a:srgbClr val="002060"/>
                </a:solidFill>
              </a:rPr>
              <a:t> </a:t>
            </a:r>
            <a:r>
              <a:rPr lang="sk-SK" err="1">
                <a:solidFill>
                  <a:srgbClr val="002060"/>
                </a:solidFill>
              </a:rPr>
              <a:t>Data</a:t>
            </a:r>
            <a:endParaRPr lang="sk-SK">
              <a:solidFill>
                <a:srgbClr val="002060"/>
              </a:solidFill>
            </a:endParaRPr>
          </a:p>
          <a:p>
            <a:pPr lvl="3"/>
            <a:r>
              <a:rPr lang="sk-SK"/>
              <a:t>dáta smerujúce z DCE – modemu do DTE - počítača</a:t>
            </a:r>
          </a:p>
          <a:p>
            <a:pPr lvl="2"/>
            <a:endParaRPr lang="sk-SK">
              <a:solidFill>
                <a:srgbClr val="002060"/>
              </a:solidFill>
            </a:endParaRPr>
          </a:p>
          <a:p>
            <a:pPr lvl="3"/>
            <a:endParaRPr lang="sk-SK">
              <a:solidFill>
                <a:srgbClr val="002060"/>
              </a:solidFill>
            </a:endParaRPr>
          </a:p>
          <a:p>
            <a:pPr lvl="2"/>
            <a:endParaRPr lang="sk-SK"/>
          </a:p>
          <a:p>
            <a:pPr lvl="2"/>
            <a:endParaRPr lang="en-US"/>
          </a:p>
        </p:txBody>
      </p:sp>
      <p:pic>
        <p:nvPicPr>
          <p:cNvPr id="4" name="Obrázok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93366" y="4347592"/>
            <a:ext cx="2676525" cy="1704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35687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2" algn="l" rtl="0">
              <a:lnSpc>
                <a:spcPct val="90000"/>
              </a:lnSpc>
              <a:spcBef>
                <a:spcPct val="0"/>
              </a:spcBef>
            </a:pPr>
            <a:r>
              <a:rPr lang="sk-SK" sz="3600">
                <a:solidFill>
                  <a:schemeClr val="tx1"/>
                </a:solidFill>
              </a:rPr>
              <a:t>1.2 Riadenie sériového prenosu RS-232C</a:t>
            </a:r>
            <a:endParaRPr lang="en-US" sz="3600">
              <a:solidFill>
                <a:schemeClr val="tx1"/>
              </a:solidFill>
            </a:endParaRPr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>
          <a:xfrm>
            <a:off x="680321" y="2336872"/>
            <a:ext cx="9613861" cy="4521127"/>
          </a:xfrm>
        </p:spPr>
        <p:txBody>
          <a:bodyPr>
            <a:normAutofit fontScale="92500" lnSpcReduction="20000"/>
          </a:bodyPr>
          <a:lstStyle/>
          <a:p>
            <a:r>
              <a:rPr lang="en-US">
                <a:solidFill>
                  <a:srgbClr val="002060"/>
                </a:solidFill>
              </a:rPr>
              <a:t>b) </a:t>
            </a:r>
            <a:r>
              <a:rPr lang="en-US" err="1">
                <a:solidFill>
                  <a:srgbClr val="002060"/>
                </a:solidFill>
              </a:rPr>
              <a:t>prenos</a:t>
            </a:r>
            <a:r>
              <a:rPr lang="en-US">
                <a:solidFill>
                  <a:srgbClr val="002060"/>
                </a:solidFill>
              </a:rPr>
              <a:t> s </a:t>
            </a:r>
            <a:r>
              <a:rPr lang="en-US" err="1">
                <a:solidFill>
                  <a:srgbClr val="002060"/>
                </a:solidFill>
              </a:rPr>
              <a:t>ošetrením</a:t>
            </a:r>
            <a:r>
              <a:rPr lang="en-US">
                <a:solidFill>
                  <a:srgbClr val="002060"/>
                </a:solidFill>
              </a:rPr>
              <a:t> </a:t>
            </a:r>
            <a:r>
              <a:rPr lang="en-US" err="1">
                <a:solidFill>
                  <a:srgbClr val="002060"/>
                </a:solidFill>
              </a:rPr>
              <a:t>riadiacich</a:t>
            </a:r>
            <a:r>
              <a:rPr lang="en-US">
                <a:solidFill>
                  <a:srgbClr val="002060"/>
                </a:solidFill>
              </a:rPr>
              <a:t> </a:t>
            </a:r>
            <a:r>
              <a:rPr lang="en-US" err="1">
                <a:solidFill>
                  <a:srgbClr val="002060"/>
                </a:solidFill>
              </a:rPr>
              <a:t>signálov</a:t>
            </a:r>
            <a:endParaRPr lang="sk-SK">
              <a:solidFill>
                <a:srgbClr val="002060"/>
              </a:solidFill>
            </a:endParaRPr>
          </a:p>
          <a:p>
            <a:pPr lvl="1"/>
            <a:r>
              <a:rPr lang="sk-SK"/>
              <a:t>p</a:t>
            </a:r>
            <a:r>
              <a:rPr lang="en-US" err="1"/>
              <a:t>oužíva</a:t>
            </a:r>
            <a:r>
              <a:rPr lang="en-US"/>
              <a:t> </a:t>
            </a:r>
            <a:r>
              <a:rPr lang="en-US" err="1"/>
              <a:t>sa</a:t>
            </a:r>
            <a:r>
              <a:rPr lang="en-US"/>
              <a:t> </a:t>
            </a:r>
            <a:r>
              <a:rPr lang="en-US" err="1"/>
              <a:t>vtedy</a:t>
            </a:r>
            <a:r>
              <a:rPr lang="en-US"/>
              <a:t>, </a:t>
            </a:r>
            <a:r>
              <a:rPr lang="en-US" err="1"/>
              <a:t>ke</a:t>
            </a:r>
            <a:r>
              <a:rPr lang="sk-SK"/>
              <a:t>ď</a:t>
            </a:r>
            <a:r>
              <a:rPr lang="en-US"/>
              <a:t> </a:t>
            </a:r>
            <a:r>
              <a:rPr lang="en-US" err="1"/>
              <a:t>komunikácia</a:t>
            </a:r>
            <a:r>
              <a:rPr lang="en-US"/>
              <a:t> </a:t>
            </a:r>
            <a:r>
              <a:rPr lang="sk-SK"/>
              <a:t>bude </a:t>
            </a:r>
            <a:r>
              <a:rPr lang="en-US" err="1"/>
              <a:t>prebieha</a:t>
            </a:r>
            <a:r>
              <a:rPr lang="sk-SK"/>
              <a:t>ť</a:t>
            </a:r>
            <a:r>
              <a:rPr lang="en-US"/>
              <a:t> </a:t>
            </a:r>
            <a:r>
              <a:rPr lang="en-US" err="1"/>
              <a:t>priamo</a:t>
            </a:r>
            <a:r>
              <a:rPr lang="en-US"/>
              <a:t> </a:t>
            </a:r>
            <a:r>
              <a:rPr lang="en-US" err="1">
                <a:solidFill>
                  <a:srgbClr val="FFFF00"/>
                </a:solidFill>
              </a:rPr>
              <a:t>medzi</a:t>
            </a:r>
            <a:r>
              <a:rPr lang="en-US">
                <a:solidFill>
                  <a:srgbClr val="FFFF00"/>
                </a:solidFill>
              </a:rPr>
              <a:t> </a:t>
            </a:r>
          </a:p>
          <a:p>
            <a:pPr marL="457200" lvl="1" indent="0">
              <a:buNone/>
            </a:pPr>
            <a:r>
              <a:rPr lang="en-US">
                <a:solidFill>
                  <a:srgbClr val="FFFF00"/>
                </a:solidFill>
              </a:rPr>
              <a:t>   </a:t>
            </a:r>
            <a:r>
              <a:rPr lang="sk-SK">
                <a:solidFill>
                  <a:srgbClr val="FFFF00"/>
                </a:solidFill>
              </a:rPr>
              <a:t>dvomi </a:t>
            </a:r>
            <a:r>
              <a:rPr lang="en-US" err="1">
                <a:solidFill>
                  <a:srgbClr val="FFFF00"/>
                </a:solidFill>
              </a:rPr>
              <a:t>koncovými</a:t>
            </a:r>
            <a:r>
              <a:rPr lang="en-US">
                <a:solidFill>
                  <a:srgbClr val="FFFF00"/>
                </a:solidFill>
              </a:rPr>
              <a:t> </a:t>
            </a:r>
            <a:r>
              <a:rPr lang="en-US" err="1">
                <a:solidFill>
                  <a:srgbClr val="FFFF00"/>
                </a:solidFill>
              </a:rPr>
              <a:t>zariadeniami</a:t>
            </a:r>
            <a:r>
              <a:rPr lang="en-US"/>
              <a:t> </a:t>
            </a:r>
            <a:r>
              <a:rPr lang="en-US" err="1"/>
              <a:t>prenosu</a:t>
            </a:r>
            <a:r>
              <a:rPr lang="sk-SK"/>
              <a:t> </a:t>
            </a:r>
            <a:r>
              <a:rPr lang="en-US"/>
              <a:t>(</a:t>
            </a:r>
            <a:r>
              <a:rPr lang="en-US" err="1"/>
              <a:t>medzi</a:t>
            </a:r>
            <a:r>
              <a:rPr lang="en-US"/>
              <a:t> 2 po</a:t>
            </a:r>
            <a:r>
              <a:rPr lang="sk-SK" err="1"/>
              <a:t>čítačmi</a:t>
            </a:r>
            <a:r>
              <a:rPr lang="en-US"/>
              <a:t>) </a:t>
            </a:r>
            <a:r>
              <a:rPr lang="sk-SK"/>
              <a:t> </a:t>
            </a:r>
            <a:endParaRPr lang="en-US"/>
          </a:p>
          <a:p>
            <a:pPr marL="457200" lvl="1" indent="0">
              <a:buNone/>
            </a:pPr>
            <a:r>
              <a:rPr lang="en-US"/>
              <a:t>   (</a:t>
            </a:r>
            <a:r>
              <a:rPr lang="en-US" err="1"/>
              <a:t>napr</a:t>
            </a:r>
            <a:r>
              <a:rPr lang="en-US"/>
              <a:t>. </a:t>
            </a:r>
            <a:r>
              <a:rPr lang="en-US" err="1"/>
              <a:t>pri</a:t>
            </a:r>
            <a:r>
              <a:rPr lang="en-US"/>
              <a:t> </a:t>
            </a:r>
            <a:r>
              <a:rPr lang="en-US" err="1"/>
              <a:t>požití</a:t>
            </a:r>
            <a:r>
              <a:rPr lang="en-US"/>
              <a:t> COPY pod MS-DOS </a:t>
            </a:r>
            <a:r>
              <a:rPr lang="en-US" err="1"/>
              <a:t>cez</a:t>
            </a:r>
            <a:r>
              <a:rPr lang="en-US"/>
              <a:t> </a:t>
            </a:r>
            <a:r>
              <a:rPr lang="en-US" err="1"/>
              <a:t>sériový</a:t>
            </a:r>
            <a:r>
              <a:rPr lang="en-US"/>
              <a:t> port COM1,COM2,...)</a:t>
            </a:r>
            <a:endParaRPr lang="sk-SK"/>
          </a:p>
          <a:p>
            <a:pPr marL="457200" lvl="1" indent="0">
              <a:buNone/>
            </a:pPr>
            <a:r>
              <a:rPr lang="sk-SK">
                <a:solidFill>
                  <a:srgbClr val="002060"/>
                </a:solidFill>
              </a:rPr>
              <a:t>	RTS – </a:t>
            </a:r>
            <a:r>
              <a:rPr lang="sk-SK" err="1">
                <a:solidFill>
                  <a:srgbClr val="002060"/>
                </a:solidFill>
              </a:rPr>
              <a:t>Request</a:t>
            </a:r>
            <a:r>
              <a:rPr lang="sk-SK">
                <a:solidFill>
                  <a:srgbClr val="002060"/>
                </a:solidFill>
              </a:rPr>
              <a:t> to </a:t>
            </a:r>
            <a:r>
              <a:rPr lang="sk-SK" err="1">
                <a:solidFill>
                  <a:srgbClr val="002060"/>
                </a:solidFill>
              </a:rPr>
              <a:t>Send</a:t>
            </a:r>
            <a:endParaRPr lang="sk-SK">
              <a:solidFill>
                <a:srgbClr val="002060"/>
              </a:solidFill>
            </a:endParaRPr>
          </a:p>
          <a:p>
            <a:pPr marL="457200" lvl="1" indent="0">
              <a:buNone/>
            </a:pPr>
            <a:r>
              <a:rPr lang="sk-SK">
                <a:solidFill>
                  <a:srgbClr val="002060"/>
                </a:solidFill>
              </a:rPr>
              <a:t>		</a:t>
            </a:r>
            <a:r>
              <a:rPr lang="sk-SK"/>
              <a:t>logická 1 signalizuje, že DTE – odosielateľ chce vysielať dáta</a:t>
            </a:r>
          </a:p>
          <a:p>
            <a:pPr marL="457200" lvl="1" indent="0">
              <a:buNone/>
            </a:pPr>
            <a:r>
              <a:rPr lang="sk-SK"/>
              <a:t>	</a:t>
            </a:r>
            <a:r>
              <a:rPr lang="sk-SK">
                <a:solidFill>
                  <a:srgbClr val="002060"/>
                </a:solidFill>
              </a:rPr>
              <a:t>CTS – </a:t>
            </a:r>
            <a:r>
              <a:rPr lang="sk-SK" err="1">
                <a:solidFill>
                  <a:srgbClr val="002060"/>
                </a:solidFill>
              </a:rPr>
              <a:t>Clear</a:t>
            </a:r>
            <a:r>
              <a:rPr lang="sk-SK">
                <a:solidFill>
                  <a:srgbClr val="002060"/>
                </a:solidFill>
              </a:rPr>
              <a:t> to </a:t>
            </a:r>
            <a:r>
              <a:rPr lang="sk-SK" err="1">
                <a:solidFill>
                  <a:srgbClr val="002060"/>
                </a:solidFill>
              </a:rPr>
              <a:t>Send</a:t>
            </a:r>
            <a:endParaRPr lang="sk-SK">
              <a:solidFill>
                <a:srgbClr val="002060"/>
              </a:solidFill>
            </a:endParaRPr>
          </a:p>
          <a:p>
            <a:pPr marL="457200" lvl="1" indent="0">
              <a:buNone/>
            </a:pPr>
            <a:r>
              <a:rPr lang="sk-SK">
                <a:solidFill>
                  <a:srgbClr val="002060"/>
                </a:solidFill>
              </a:rPr>
              <a:t>		</a:t>
            </a:r>
            <a:r>
              <a:rPr lang="sk-SK"/>
              <a:t>logická 1 signalizuje, že DCE - prijímač môže prijímať dáta</a:t>
            </a:r>
          </a:p>
          <a:p>
            <a:pPr marL="457200" lvl="1" indent="0">
              <a:buNone/>
            </a:pPr>
            <a:r>
              <a:rPr lang="sk-SK">
                <a:solidFill>
                  <a:srgbClr val="002060"/>
                </a:solidFill>
              </a:rPr>
              <a:t>	DTR – </a:t>
            </a:r>
            <a:r>
              <a:rPr lang="sk-SK" err="1">
                <a:solidFill>
                  <a:srgbClr val="002060"/>
                </a:solidFill>
              </a:rPr>
              <a:t>Data</a:t>
            </a:r>
            <a:r>
              <a:rPr lang="sk-SK">
                <a:solidFill>
                  <a:srgbClr val="002060"/>
                </a:solidFill>
              </a:rPr>
              <a:t> Terminal </a:t>
            </a:r>
            <a:r>
              <a:rPr lang="sk-SK" err="1">
                <a:solidFill>
                  <a:srgbClr val="002060"/>
                </a:solidFill>
              </a:rPr>
              <a:t>Ready</a:t>
            </a:r>
            <a:endParaRPr lang="sk-SK">
              <a:solidFill>
                <a:srgbClr val="002060"/>
              </a:solidFill>
            </a:endParaRPr>
          </a:p>
          <a:p>
            <a:pPr marL="457200" lvl="1" indent="0">
              <a:buNone/>
            </a:pPr>
            <a:r>
              <a:rPr lang="sk-SK">
                <a:solidFill>
                  <a:srgbClr val="002060"/>
                </a:solidFill>
              </a:rPr>
              <a:t>		</a:t>
            </a:r>
            <a:r>
              <a:rPr lang="sk-SK"/>
              <a:t>logická 1 signalizuje, že DTE je pripravený vysielať dáta</a:t>
            </a:r>
          </a:p>
          <a:p>
            <a:pPr marL="457200" lvl="1" indent="0">
              <a:buNone/>
            </a:pPr>
            <a:r>
              <a:rPr lang="sk-SK"/>
              <a:t>		modem odpovedá nastavením DSR na logickú jednotku</a:t>
            </a:r>
          </a:p>
          <a:p>
            <a:pPr marL="457200" lvl="1" indent="0">
              <a:buNone/>
            </a:pPr>
            <a:r>
              <a:rPr lang="sk-SK"/>
              <a:t>	</a:t>
            </a:r>
            <a:r>
              <a:rPr lang="sk-SK">
                <a:solidFill>
                  <a:srgbClr val="002060"/>
                </a:solidFill>
              </a:rPr>
              <a:t>DSR – </a:t>
            </a:r>
            <a:r>
              <a:rPr lang="sk-SK" err="1">
                <a:solidFill>
                  <a:srgbClr val="002060"/>
                </a:solidFill>
              </a:rPr>
              <a:t>Data</a:t>
            </a:r>
            <a:r>
              <a:rPr lang="sk-SK">
                <a:solidFill>
                  <a:srgbClr val="002060"/>
                </a:solidFill>
              </a:rPr>
              <a:t> Set </a:t>
            </a:r>
            <a:r>
              <a:rPr lang="sk-SK" err="1">
                <a:solidFill>
                  <a:srgbClr val="002060"/>
                </a:solidFill>
              </a:rPr>
              <a:t>Ready</a:t>
            </a:r>
            <a:endParaRPr lang="sk-SK">
              <a:solidFill>
                <a:srgbClr val="002060"/>
              </a:solidFill>
            </a:endParaRPr>
          </a:p>
          <a:p>
            <a:pPr marL="914400" lvl="2" indent="0">
              <a:buNone/>
            </a:pPr>
            <a:r>
              <a:rPr lang="sk-SK" sz="2100"/>
              <a:t>	pripravenosť DCE </a:t>
            </a:r>
            <a:r>
              <a:rPr lang="en-US" sz="2100"/>
              <a:t>- </a:t>
            </a:r>
            <a:r>
              <a:rPr lang="en-US" sz="2100" err="1"/>
              <a:t>modemu</a:t>
            </a:r>
            <a:r>
              <a:rPr lang="en-US" sz="2100"/>
              <a:t> </a:t>
            </a:r>
            <a:r>
              <a:rPr lang="sk-SK" sz="2100"/>
              <a:t>prijímať dáta</a:t>
            </a:r>
          </a:p>
          <a:p>
            <a:pPr marL="914400" lvl="2" indent="0">
              <a:buNone/>
            </a:pPr>
            <a:r>
              <a:rPr lang="sk-SK">
                <a:solidFill>
                  <a:srgbClr val="002060"/>
                </a:solidFill>
              </a:rPr>
              <a:t>DCD – </a:t>
            </a:r>
            <a:r>
              <a:rPr lang="sk-SK" err="1">
                <a:solidFill>
                  <a:srgbClr val="002060"/>
                </a:solidFill>
              </a:rPr>
              <a:t>Data</a:t>
            </a:r>
            <a:r>
              <a:rPr lang="sk-SK">
                <a:solidFill>
                  <a:srgbClr val="002060"/>
                </a:solidFill>
              </a:rPr>
              <a:t> </a:t>
            </a:r>
            <a:r>
              <a:rPr lang="sk-SK" err="1">
                <a:solidFill>
                  <a:srgbClr val="002060"/>
                </a:solidFill>
              </a:rPr>
              <a:t>Carrier</a:t>
            </a:r>
            <a:r>
              <a:rPr lang="sk-SK">
                <a:solidFill>
                  <a:srgbClr val="002060"/>
                </a:solidFill>
              </a:rPr>
              <a:t> </a:t>
            </a:r>
            <a:r>
              <a:rPr lang="sk-SK" err="1">
                <a:solidFill>
                  <a:srgbClr val="002060"/>
                </a:solidFill>
              </a:rPr>
              <a:t>Detect</a:t>
            </a:r>
            <a:endParaRPr lang="sk-SK">
              <a:solidFill>
                <a:srgbClr val="002060"/>
              </a:solidFill>
            </a:endParaRPr>
          </a:p>
          <a:p>
            <a:pPr marL="914400" lvl="2" indent="0">
              <a:buNone/>
            </a:pPr>
            <a:r>
              <a:rPr lang="sk-SK" sz="2100"/>
              <a:t>	Detekcia Nosiča Dát - oznámi modemu, kedy sa z inému </a:t>
            </a:r>
          </a:p>
          <a:p>
            <a:pPr marL="914400" lvl="2" indent="0">
              <a:buNone/>
            </a:pPr>
            <a:r>
              <a:rPr lang="sk-SK" sz="2100"/>
              <a:t>	modemu prijíma analógový signál, </a:t>
            </a:r>
          </a:p>
          <a:p>
            <a:pPr marL="914400" lvl="2" indent="0">
              <a:buNone/>
            </a:pPr>
            <a:endParaRPr lang="sk-SK" sz="2100"/>
          </a:p>
          <a:p>
            <a:pPr marL="457200" lvl="1" indent="0">
              <a:buNone/>
            </a:pPr>
            <a:endParaRPr lang="sk-SK">
              <a:solidFill>
                <a:srgbClr val="002060"/>
              </a:solidFill>
            </a:endParaRPr>
          </a:p>
          <a:p>
            <a:pPr marL="457200" lvl="1" indent="0">
              <a:buNone/>
            </a:pPr>
            <a:endParaRPr lang="sk-SK">
              <a:solidFill>
                <a:srgbClr val="002060"/>
              </a:solidFill>
            </a:endParaRPr>
          </a:p>
        </p:txBody>
      </p:sp>
      <p:pic>
        <p:nvPicPr>
          <p:cNvPr id="4" name="Obrázok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26385" y="1981313"/>
            <a:ext cx="2665615" cy="48766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420187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2" algn="l" rtl="0">
              <a:lnSpc>
                <a:spcPct val="90000"/>
              </a:lnSpc>
              <a:spcBef>
                <a:spcPct val="0"/>
              </a:spcBef>
            </a:pPr>
            <a:r>
              <a:rPr lang="sk-SK" sz="3600">
                <a:solidFill>
                  <a:schemeClr val="tx1"/>
                </a:solidFill>
              </a:rPr>
              <a:t>1.2 Riadenie sériového prenosu RS-232C</a:t>
            </a:r>
            <a:endParaRPr lang="en-US" sz="3600">
              <a:solidFill>
                <a:schemeClr val="tx1"/>
              </a:solidFill>
            </a:endParaRPr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>
                <a:solidFill>
                  <a:srgbClr val="002060"/>
                </a:solidFill>
              </a:rPr>
              <a:t>c) </a:t>
            </a:r>
            <a:r>
              <a:rPr lang="en-US" err="1">
                <a:solidFill>
                  <a:srgbClr val="002060"/>
                </a:solidFill>
              </a:rPr>
              <a:t>riadený</a:t>
            </a:r>
            <a:r>
              <a:rPr lang="en-US">
                <a:solidFill>
                  <a:srgbClr val="002060"/>
                </a:solidFill>
              </a:rPr>
              <a:t> </a:t>
            </a:r>
            <a:r>
              <a:rPr lang="en-US" err="1">
                <a:solidFill>
                  <a:srgbClr val="002060"/>
                </a:solidFill>
              </a:rPr>
              <a:t>prenos</a:t>
            </a:r>
            <a:r>
              <a:rPr lang="en-US">
                <a:solidFill>
                  <a:srgbClr val="002060"/>
                </a:solidFill>
              </a:rPr>
              <a:t> (handshaking)</a:t>
            </a:r>
          </a:p>
          <a:p>
            <a:pPr lvl="1"/>
            <a:r>
              <a:rPr lang="sk-SK"/>
              <a:t>n</a:t>
            </a:r>
            <a:r>
              <a:rPr lang="en-US"/>
              <a:t>a </a:t>
            </a:r>
            <a:r>
              <a:rPr lang="en-US" err="1"/>
              <a:t>riadenie</a:t>
            </a:r>
            <a:r>
              <a:rPr lang="en-US"/>
              <a:t> </a:t>
            </a:r>
            <a:r>
              <a:rPr lang="en-US" err="1"/>
              <a:t>prenosu</a:t>
            </a:r>
            <a:r>
              <a:rPr lang="en-US"/>
              <a:t> </a:t>
            </a:r>
            <a:r>
              <a:rPr lang="en-US" err="1"/>
              <a:t>dát</a:t>
            </a:r>
            <a:r>
              <a:rPr lang="en-US"/>
              <a:t> </a:t>
            </a:r>
            <a:r>
              <a:rPr lang="en-US" err="1"/>
              <a:t>používa</a:t>
            </a:r>
            <a:r>
              <a:rPr lang="en-US"/>
              <a:t> </a:t>
            </a:r>
            <a:r>
              <a:rPr lang="en-US" err="1"/>
              <a:t>jedno</a:t>
            </a:r>
            <a:r>
              <a:rPr lang="en-US"/>
              <a:t> </a:t>
            </a:r>
            <a:r>
              <a:rPr lang="en-US" err="1"/>
              <a:t>alebo</a:t>
            </a:r>
            <a:r>
              <a:rPr lang="en-US"/>
              <a:t> </a:t>
            </a:r>
            <a:r>
              <a:rPr lang="en-US" err="1"/>
              <a:t>viac</a:t>
            </a:r>
            <a:r>
              <a:rPr lang="en-US"/>
              <a:t> </a:t>
            </a:r>
            <a:r>
              <a:rPr lang="en-US" err="1"/>
              <a:t>prepojení</a:t>
            </a:r>
            <a:r>
              <a:rPr lang="en-US"/>
              <a:t> </a:t>
            </a:r>
            <a:r>
              <a:rPr lang="en-US" err="1"/>
              <a:t>medzi</a:t>
            </a:r>
            <a:r>
              <a:rPr lang="en-US"/>
              <a:t> </a:t>
            </a:r>
            <a:r>
              <a:rPr lang="en-US" err="1"/>
              <a:t>riadiacimi</a:t>
            </a:r>
            <a:r>
              <a:rPr lang="en-US"/>
              <a:t> </a:t>
            </a:r>
            <a:r>
              <a:rPr lang="en-US" err="1"/>
              <a:t>signálmi</a:t>
            </a:r>
            <a:r>
              <a:rPr lang="en-US"/>
              <a:t> </a:t>
            </a:r>
            <a:endParaRPr lang="sk-SK"/>
          </a:p>
          <a:p>
            <a:pPr lvl="2"/>
            <a:r>
              <a:rPr lang="en-US" err="1"/>
              <a:t>napr</a:t>
            </a:r>
            <a:r>
              <a:rPr lang="en-US"/>
              <a:t>. </a:t>
            </a:r>
            <a:r>
              <a:rPr lang="en-US" err="1"/>
              <a:t>pri</a:t>
            </a:r>
            <a:r>
              <a:rPr lang="sk-SK"/>
              <a:t> </a:t>
            </a:r>
            <a:r>
              <a:rPr lang="en-US" err="1"/>
              <a:t>pripojení</a:t>
            </a:r>
            <a:r>
              <a:rPr lang="en-US"/>
              <a:t> </a:t>
            </a:r>
            <a:r>
              <a:rPr lang="en-US" err="1"/>
              <a:t>tla</a:t>
            </a:r>
            <a:r>
              <a:rPr lang="sk-SK"/>
              <a:t>č</a:t>
            </a:r>
            <a:r>
              <a:rPr lang="en-US" err="1"/>
              <a:t>iarne</a:t>
            </a:r>
            <a:r>
              <a:rPr lang="en-US"/>
              <a:t> </a:t>
            </a:r>
            <a:r>
              <a:rPr lang="en-US" err="1"/>
              <a:t>alebo</a:t>
            </a:r>
            <a:r>
              <a:rPr lang="en-US"/>
              <a:t> </a:t>
            </a:r>
            <a:r>
              <a:rPr lang="en-US" err="1"/>
              <a:t>plottera</a:t>
            </a:r>
            <a:r>
              <a:rPr lang="en-US"/>
              <a:t> so </a:t>
            </a:r>
            <a:r>
              <a:rPr lang="en-US" err="1"/>
              <a:t>sériovým</a:t>
            </a:r>
            <a:r>
              <a:rPr lang="en-US"/>
              <a:t> </a:t>
            </a:r>
            <a:r>
              <a:rPr lang="en-US" err="1"/>
              <a:t>rozhraním</a:t>
            </a:r>
            <a:endParaRPr lang="en-US"/>
          </a:p>
        </p:txBody>
      </p:sp>
      <p:pic>
        <p:nvPicPr>
          <p:cNvPr id="4" name="Obrázok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17084" y="1971643"/>
            <a:ext cx="2274916" cy="48863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05527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2" algn="l" rtl="0">
              <a:lnSpc>
                <a:spcPct val="90000"/>
              </a:lnSpc>
              <a:spcBef>
                <a:spcPct val="0"/>
              </a:spcBef>
            </a:pPr>
            <a:r>
              <a:rPr lang="sk-SK" sz="3600">
                <a:solidFill>
                  <a:schemeClr val="tx1"/>
                </a:solidFill>
              </a:rPr>
              <a:t>1.2 Riadenie sériového prenosu RS-232C</a:t>
            </a:r>
            <a:endParaRPr lang="en-US" sz="3600">
              <a:solidFill>
                <a:schemeClr val="tx1"/>
              </a:solidFill>
            </a:endParaRPr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>
                <a:solidFill>
                  <a:srgbClr val="002060"/>
                </a:solidFill>
              </a:rPr>
              <a:t>Protokoly riadenia sériového prenosu dát</a:t>
            </a:r>
            <a:endParaRPr lang="sk-SK">
              <a:solidFill>
                <a:srgbClr val="002060"/>
              </a:solidFill>
            </a:endParaRPr>
          </a:p>
          <a:p>
            <a:pPr lvl="1"/>
            <a:r>
              <a:rPr lang="pt-BR"/>
              <a:t>a) sériový protokol s indikáciou obsadenia - bajtový režim</a:t>
            </a:r>
            <a:endParaRPr lang="sk-SK"/>
          </a:p>
          <a:p>
            <a:pPr lvl="1"/>
            <a:r>
              <a:rPr lang="en-US"/>
              <a:t>b) </a:t>
            </a:r>
            <a:r>
              <a:rPr lang="en-US" err="1"/>
              <a:t>sériový</a:t>
            </a:r>
            <a:r>
              <a:rPr lang="en-US"/>
              <a:t> </a:t>
            </a:r>
            <a:r>
              <a:rPr lang="en-US" err="1"/>
              <a:t>protokol</a:t>
            </a:r>
            <a:r>
              <a:rPr lang="en-US"/>
              <a:t> s </a:t>
            </a:r>
            <a:r>
              <a:rPr lang="en-US" err="1"/>
              <a:t>indikáciou</a:t>
            </a:r>
            <a:r>
              <a:rPr lang="en-US"/>
              <a:t> </a:t>
            </a:r>
            <a:r>
              <a:rPr lang="en-US" err="1"/>
              <a:t>obsadenia</a:t>
            </a:r>
            <a:r>
              <a:rPr lang="en-US"/>
              <a:t> - </a:t>
            </a:r>
            <a:r>
              <a:rPr lang="en-US" err="1"/>
              <a:t>blokový</a:t>
            </a:r>
            <a:r>
              <a:rPr lang="en-US"/>
              <a:t> </a:t>
            </a:r>
            <a:r>
              <a:rPr lang="en-US" err="1"/>
              <a:t>režim</a:t>
            </a:r>
            <a:endParaRPr lang="sk-SK"/>
          </a:p>
          <a:p>
            <a:pPr lvl="1"/>
            <a:r>
              <a:rPr lang="en-US"/>
              <a:t>c) XON / XOFF protocol</a:t>
            </a:r>
            <a:endParaRPr lang="sk-SK"/>
          </a:p>
          <a:p>
            <a:pPr lvl="1"/>
            <a:r>
              <a:rPr lang="en-US"/>
              <a:t>d) ACK </a:t>
            </a:r>
            <a:r>
              <a:rPr lang="en-US" err="1"/>
              <a:t>protokol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2142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2" algn="l" rtl="0">
              <a:lnSpc>
                <a:spcPct val="90000"/>
              </a:lnSpc>
              <a:spcBef>
                <a:spcPct val="0"/>
              </a:spcBef>
            </a:pPr>
            <a:r>
              <a:rPr lang="sk-SK" sz="3600">
                <a:solidFill>
                  <a:schemeClr val="tx1"/>
                </a:solidFill>
              </a:rPr>
              <a:t>1.2 Riadenie sériového prenosu RS-232C</a:t>
            </a:r>
            <a:endParaRPr lang="en-US" sz="3600">
              <a:solidFill>
                <a:schemeClr val="tx1"/>
              </a:solidFill>
            </a:endParaRPr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>
          <a:xfrm>
            <a:off x="680321" y="2336873"/>
            <a:ext cx="10566799" cy="3599316"/>
          </a:xfrm>
        </p:spPr>
        <p:txBody>
          <a:bodyPr/>
          <a:lstStyle/>
          <a:p>
            <a:r>
              <a:rPr lang="pt-BR">
                <a:solidFill>
                  <a:srgbClr val="002060"/>
                </a:solidFill>
              </a:rPr>
              <a:t>a) sériový protokol s indikáciou obsadenia - </a:t>
            </a:r>
            <a:r>
              <a:rPr lang="pt-BR">
                <a:solidFill>
                  <a:srgbClr val="92D050"/>
                </a:solidFill>
              </a:rPr>
              <a:t>bajtový režim</a:t>
            </a:r>
            <a:endParaRPr lang="sk-SK">
              <a:solidFill>
                <a:srgbClr val="92D050"/>
              </a:solidFill>
            </a:endParaRPr>
          </a:p>
          <a:p>
            <a:pPr lvl="1"/>
            <a:r>
              <a:rPr lang="sk-SK">
                <a:solidFill>
                  <a:srgbClr val="FFFF00"/>
                </a:solidFill>
              </a:rPr>
              <a:t>p</a:t>
            </a:r>
            <a:r>
              <a:rPr lang="en-US" err="1">
                <a:solidFill>
                  <a:srgbClr val="FFFF00"/>
                </a:solidFill>
              </a:rPr>
              <a:t>rincíp</a:t>
            </a:r>
            <a:endParaRPr lang="en-US"/>
          </a:p>
          <a:p>
            <a:pPr lvl="2"/>
            <a:r>
              <a:rPr lang="sk-SK"/>
              <a:t>p</a:t>
            </a:r>
            <a:r>
              <a:rPr lang="en-US"/>
              <a:t>o </a:t>
            </a:r>
            <a:r>
              <a:rPr lang="en-US" err="1"/>
              <a:t>každom</a:t>
            </a:r>
            <a:r>
              <a:rPr lang="en-US"/>
              <a:t> </a:t>
            </a:r>
            <a:r>
              <a:rPr lang="en-US" err="1"/>
              <a:t>prijatom</a:t>
            </a:r>
            <a:r>
              <a:rPr lang="en-US"/>
              <a:t> </a:t>
            </a:r>
            <a:r>
              <a:rPr lang="en-US" err="1"/>
              <a:t>znaku</a:t>
            </a:r>
            <a:r>
              <a:rPr lang="en-US"/>
              <a:t> (</a:t>
            </a:r>
            <a:r>
              <a:rPr lang="en-US" err="1"/>
              <a:t>bajt</a:t>
            </a:r>
            <a:r>
              <a:rPr lang="sk-SK"/>
              <a:t>u</a:t>
            </a:r>
            <a:r>
              <a:rPr lang="en-US"/>
              <a:t>) </a:t>
            </a:r>
            <a:r>
              <a:rPr lang="en-US" err="1"/>
              <a:t>prijíma</a:t>
            </a:r>
            <a:r>
              <a:rPr lang="sk-SK"/>
              <a:t>č</a:t>
            </a:r>
            <a:r>
              <a:rPr lang="en-US"/>
              <a:t> </a:t>
            </a:r>
            <a:r>
              <a:rPr lang="en-US" err="1"/>
              <a:t>vyšle</a:t>
            </a:r>
            <a:r>
              <a:rPr lang="en-US"/>
              <a:t> </a:t>
            </a:r>
            <a:r>
              <a:rPr lang="en-US" err="1"/>
              <a:t>krátky</a:t>
            </a:r>
            <a:r>
              <a:rPr lang="en-US"/>
              <a:t> </a:t>
            </a:r>
            <a:r>
              <a:rPr lang="en-US" err="1"/>
              <a:t>impulz</a:t>
            </a:r>
            <a:r>
              <a:rPr lang="en-US"/>
              <a:t> </a:t>
            </a:r>
            <a:r>
              <a:rPr lang="en-US" err="1"/>
              <a:t>signálu</a:t>
            </a:r>
            <a:r>
              <a:rPr lang="en-US"/>
              <a:t> DTR do </a:t>
            </a:r>
            <a:r>
              <a:rPr lang="en-US" err="1"/>
              <a:t>stavu</a:t>
            </a:r>
            <a:r>
              <a:rPr lang="en-US"/>
              <a:t> OFF, </a:t>
            </a:r>
            <a:endParaRPr lang="sk-SK"/>
          </a:p>
          <a:p>
            <a:pPr marL="914400" lvl="2" indent="0">
              <a:buNone/>
            </a:pPr>
            <a:r>
              <a:rPr lang="sk-SK"/>
              <a:t>   č</a:t>
            </a:r>
            <a:r>
              <a:rPr lang="en-US" err="1"/>
              <a:t>ím</a:t>
            </a:r>
            <a:r>
              <a:rPr lang="sk-SK"/>
              <a:t> </a:t>
            </a:r>
            <a:r>
              <a:rPr lang="en-US" err="1"/>
              <a:t>potvrdzuje</a:t>
            </a:r>
            <a:r>
              <a:rPr lang="en-US"/>
              <a:t> </a:t>
            </a:r>
            <a:r>
              <a:rPr lang="en-US" err="1"/>
              <a:t>príjem</a:t>
            </a:r>
            <a:r>
              <a:rPr lang="en-US"/>
              <a:t> </a:t>
            </a:r>
            <a:r>
              <a:rPr lang="en-US" err="1"/>
              <a:t>znaku</a:t>
            </a:r>
            <a:endParaRPr lang="sk-SK"/>
          </a:p>
          <a:p>
            <a:pPr lvl="2"/>
            <a:r>
              <a:rPr lang="sk-SK"/>
              <a:t>a</a:t>
            </a:r>
            <a:r>
              <a:rPr lang="en-US"/>
              <a:t>k </a:t>
            </a:r>
            <a:r>
              <a:rPr lang="en-US" err="1"/>
              <a:t>prijíma</a:t>
            </a:r>
            <a:r>
              <a:rPr lang="sk-SK"/>
              <a:t>č</a:t>
            </a:r>
            <a:r>
              <a:rPr lang="en-US"/>
              <a:t> </a:t>
            </a:r>
            <a:r>
              <a:rPr lang="en-US" err="1"/>
              <a:t>nie</a:t>
            </a:r>
            <a:r>
              <a:rPr lang="en-US"/>
              <a:t> je </a:t>
            </a:r>
            <a:r>
              <a:rPr lang="en-US" err="1"/>
              <a:t>schopný</a:t>
            </a:r>
            <a:r>
              <a:rPr lang="en-US"/>
              <a:t> </a:t>
            </a:r>
            <a:r>
              <a:rPr lang="en-US" err="1"/>
              <a:t>prijíma</a:t>
            </a:r>
            <a:r>
              <a:rPr lang="sk-SK"/>
              <a:t>ť</a:t>
            </a:r>
            <a:r>
              <a:rPr lang="en-US"/>
              <a:t> </a:t>
            </a:r>
            <a:r>
              <a:rPr lang="en-US" err="1"/>
              <a:t>znaky</a:t>
            </a:r>
            <a:r>
              <a:rPr lang="en-US"/>
              <a:t> (</a:t>
            </a:r>
            <a:r>
              <a:rPr lang="en-US" err="1"/>
              <a:t>bajty</a:t>
            </a:r>
            <a:r>
              <a:rPr lang="en-US"/>
              <a:t>), </a:t>
            </a:r>
            <a:r>
              <a:rPr lang="en-US" err="1"/>
              <a:t>po</a:t>
            </a:r>
            <a:r>
              <a:rPr lang="sk-SK"/>
              <a:t>č</a:t>
            </a:r>
            <a:r>
              <a:rPr lang="en-US"/>
              <a:t>as </a:t>
            </a:r>
            <a:r>
              <a:rPr lang="en-US" err="1"/>
              <a:t>zaneprázdnenosti</a:t>
            </a:r>
            <a:r>
              <a:rPr lang="sk-SK"/>
              <a:t> </a:t>
            </a:r>
            <a:r>
              <a:rPr lang="en-US" err="1"/>
              <a:t>prijíma</a:t>
            </a:r>
            <a:r>
              <a:rPr lang="sk-SK"/>
              <a:t>č</a:t>
            </a:r>
            <a:r>
              <a:rPr lang="en-US"/>
              <a:t> </a:t>
            </a:r>
            <a:r>
              <a:rPr lang="en-US" err="1"/>
              <a:t>necháva</a:t>
            </a:r>
            <a:r>
              <a:rPr lang="en-US"/>
              <a:t> DTR v stave OFF. V </a:t>
            </a:r>
            <a:r>
              <a:rPr lang="en-US" err="1"/>
              <a:t>tomto</a:t>
            </a:r>
            <a:r>
              <a:rPr lang="en-US"/>
              <a:t> stave </a:t>
            </a:r>
            <a:r>
              <a:rPr lang="en-US" err="1"/>
              <a:t>vysiela</a:t>
            </a:r>
            <a:r>
              <a:rPr lang="sk-SK"/>
              <a:t>č</a:t>
            </a:r>
            <a:r>
              <a:rPr lang="en-US"/>
              <a:t> </a:t>
            </a:r>
            <a:r>
              <a:rPr lang="en-US" err="1"/>
              <a:t>nemá</a:t>
            </a:r>
            <a:r>
              <a:rPr lang="en-US"/>
              <a:t> </a:t>
            </a:r>
            <a:r>
              <a:rPr lang="en-US" err="1"/>
              <a:t>posiela</a:t>
            </a:r>
            <a:r>
              <a:rPr lang="sk-SK"/>
              <a:t>ť</a:t>
            </a:r>
            <a:r>
              <a:rPr lang="en-US"/>
              <a:t> data.</a:t>
            </a:r>
          </a:p>
        </p:txBody>
      </p:sp>
      <p:pic>
        <p:nvPicPr>
          <p:cNvPr id="4" name="Obrázok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47975" y="4486275"/>
            <a:ext cx="9344025" cy="2371725"/>
          </a:xfrm>
          <a:prstGeom prst="rect">
            <a:avLst/>
          </a:prstGeom>
        </p:spPr>
      </p:pic>
      <p:sp>
        <p:nvSpPr>
          <p:cNvPr id="5" name="BlokTextu 4"/>
          <p:cNvSpPr txBox="1"/>
          <p:nvPr/>
        </p:nvSpPr>
        <p:spPr>
          <a:xfrm>
            <a:off x="415636" y="4486275"/>
            <a:ext cx="2268570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k-SK">
                <a:solidFill>
                  <a:srgbClr val="FFFF00"/>
                </a:solidFill>
              </a:rPr>
              <a:t>Signály prijímača</a:t>
            </a:r>
          </a:p>
          <a:p>
            <a:endParaRPr lang="sk-SK">
              <a:solidFill>
                <a:srgbClr val="FFFF00"/>
              </a:solidFill>
            </a:endParaRPr>
          </a:p>
          <a:p>
            <a:r>
              <a:rPr lang="sk-SK" err="1">
                <a:solidFill>
                  <a:srgbClr val="002060"/>
                </a:solidFill>
              </a:rPr>
              <a:t>RxD</a:t>
            </a:r>
            <a:r>
              <a:rPr lang="sk-SK"/>
              <a:t> – prijaté dáta</a:t>
            </a:r>
            <a:endParaRPr lang="en-US"/>
          </a:p>
          <a:p>
            <a:endParaRPr lang="sk-SK"/>
          </a:p>
          <a:p>
            <a:r>
              <a:rPr lang="sk-SK">
                <a:solidFill>
                  <a:srgbClr val="002060"/>
                </a:solidFill>
              </a:rPr>
              <a:t>DTR</a:t>
            </a:r>
            <a:r>
              <a:rPr lang="sk-SK"/>
              <a:t> – pripravený </a:t>
            </a:r>
          </a:p>
          <a:p>
            <a:r>
              <a:rPr lang="sk-SK"/>
              <a:t>         prijímať dáta 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9346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2" algn="l" rtl="0">
              <a:lnSpc>
                <a:spcPct val="90000"/>
              </a:lnSpc>
              <a:spcBef>
                <a:spcPct val="0"/>
              </a:spcBef>
            </a:pPr>
            <a:r>
              <a:rPr lang="sk-SK" sz="3600">
                <a:solidFill>
                  <a:schemeClr val="tx1"/>
                </a:solidFill>
              </a:rPr>
              <a:t>1.2 Riadenie sériového prenosu RS-232C</a:t>
            </a:r>
            <a:endParaRPr lang="en-US" sz="3600">
              <a:solidFill>
                <a:schemeClr val="tx1"/>
              </a:solidFill>
            </a:endParaRPr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>
                <a:solidFill>
                  <a:srgbClr val="002060"/>
                </a:solidFill>
              </a:rPr>
              <a:t>b) </a:t>
            </a:r>
            <a:r>
              <a:rPr lang="en-US" err="1">
                <a:solidFill>
                  <a:srgbClr val="002060"/>
                </a:solidFill>
              </a:rPr>
              <a:t>sériový</a:t>
            </a:r>
            <a:r>
              <a:rPr lang="en-US">
                <a:solidFill>
                  <a:srgbClr val="002060"/>
                </a:solidFill>
              </a:rPr>
              <a:t> </a:t>
            </a:r>
            <a:r>
              <a:rPr lang="en-US" err="1">
                <a:solidFill>
                  <a:srgbClr val="002060"/>
                </a:solidFill>
              </a:rPr>
              <a:t>protokol</a:t>
            </a:r>
            <a:r>
              <a:rPr lang="en-US">
                <a:solidFill>
                  <a:srgbClr val="002060"/>
                </a:solidFill>
              </a:rPr>
              <a:t> s </a:t>
            </a:r>
            <a:r>
              <a:rPr lang="en-US" err="1">
                <a:solidFill>
                  <a:srgbClr val="002060"/>
                </a:solidFill>
              </a:rPr>
              <a:t>indikáciou</a:t>
            </a:r>
            <a:r>
              <a:rPr lang="en-US">
                <a:solidFill>
                  <a:srgbClr val="002060"/>
                </a:solidFill>
              </a:rPr>
              <a:t> </a:t>
            </a:r>
            <a:r>
              <a:rPr lang="en-US" err="1">
                <a:solidFill>
                  <a:srgbClr val="002060"/>
                </a:solidFill>
              </a:rPr>
              <a:t>obsadenia</a:t>
            </a:r>
            <a:r>
              <a:rPr lang="en-US">
                <a:solidFill>
                  <a:srgbClr val="002060"/>
                </a:solidFill>
              </a:rPr>
              <a:t> - </a:t>
            </a:r>
            <a:r>
              <a:rPr lang="en-US" err="1">
                <a:solidFill>
                  <a:srgbClr val="92D050"/>
                </a:solidFill>
              </a:rPr>
              <a:t>blokový</a:t>
            </a:r>
            <a:r>
              <a:rPr lang="en-US">
                <a:solidFill>
                  <a:srgbClr val="92D050"/>
                </a:solidFill>
              </a:rPr>
              <a:t> </a:t>
            </a:r>
            <a:r>
              <a:rPr lang="en-US" err="1">
                <a:solidFill>
                  <a:srgbClr val="92D050"/>
                </a:solidFill>
              </a:rPr>
              <a:t>režim</a:t>
            </a:r>
            <a:endParaRPr lang="sk-SK">
              <a:solidFill>
                <a:srgbClr val="92D050"/>
              </a:solidFill>
            </a:endParaRPr>
          </a:p>
          <a:p>
            <a:pPr lvl="1"/>
            <a:r>
              <a:rPr lang="sk-SK">
                <a:solidFill>
                  <a:srgbClr val="FFFF00"/>
                </a:solidFill>
              </a:rPr>
              <a:t>p</a:t>
            </a:r>
            <a:r>
              <a:rPr lang="en-US" err="1">
                <a:solidFill>
                  <a:srgbClr val="FFFF00"/>
                </a:solidFill>
              </a:rPr>
              <a:t>rincíp</a:t>
            </a:r>
            <a:endParaRPr lang="en-US"/>
          </a:p>
          <a:p>
            <a:pPr lvl="2"/>
            <a:r>
              <a:rPr lang="sk-SK"/>
              <a:t>p</a:t>
            </a:r>
            <a:r>
              <a:rPr lang="en-US" err="1"/>
              <a:t>rijíma</a:t>
            </a:r>
            <a:r>
              <a:rPr lang="sk-SK"/>
              <a:t>č</a:t>
            </a:r>
            <a:r>
              <a:rPr lang="en-US"/>
              <a:t> </a:t>
            </a:r>
            <a:r>
              <a:rPr lang="en-US" err="1"/>
              <a:t>vysiela</a:t>
            </a:r>
            <a:r>
              <a:rPr lang="en-US"/>
              <a:t> </a:t>
            </a:r>
            <a:r>
              <a:rPr lang="en-US" err="1"/>
              <a:t>signál</a:t>
            </a:r>
            <a:r>
              <a:rPr lang="en-US"/>
              <a:t> DTR </a:t>
            </a:r>
            <a:endParaRPr lang="sk-SK"/>
          </a:p>
          <a:p>
            <a:pPr lvl="3"/>
            <a:r>
              <a:rPr lang="en-US"/>
              <a:t>v stave ON, </a:t>
            </a:r>
            <a:r>
              <a:rPr lang="en-US" err="1"/>
              <a:t>ke</a:t>
            </a:r>
            <a:r>
              <a:rPr lang="sk-SK"/>
              <a:t>ď</a:t>
            </a:r>
            <a:r>
              <a:rPr lang="en-US"/>
              <a:t> </a:t>
            </a:r>
            <a:r>
              <a:rPr lang="en-US" err="1"/>
              <a:t>môže</a:t>
            </a:r>
            <a:r>
              <a:rPr lang="en-US"/>
              <a:t> </a:t>
            </a:r>
            <a:r>
              <a:rPr lang="en-US" err="1"/>
              <a:t>prijíma</a:t>
            </a:r>
            <a:r>
              <a:rPr lang="sk-SK"/>
              <a:t>ť</a:t>
            </a:r>
            <a:r>
              <a:rPr lang="en-US"/>
              <a:t> data,</a:t>
            </a:r>
            <a:endParaRPr lang="sk-SK"/>
          </a:p>
          <a:p>
            <a:pPr lvl="3"/>
            <a:r>
              <a:rPr lang="en-US"/>
              <a:t>v stave OFF, </a:t>
            </a:r>
            <a:r>
              <a:rPr lang="en-US" err="1"/>
              <a:t>ke</a:t>
            </a:r>
            <a:r>
              <a:rPr lang="sk-SK"/>
              <a:t>ď</a:t>
            </a:r>
            <a:r>
              <a:rPr lang="en-US"/>
              <a:t> je </a:t>
            </a:r>
            <a:r>
              <a:rPr lang="en-US" err="1"/>
              <a:t>zaneprázdnený</a:t>
            </a:r>
            <a:r>
              <a:rPr lang="sk-SK"/>
              <a:t> </a:t>
            </a:r>
            <a:r>
              <a:rPr lang="pt-BR"/>
              <a:t>inou </a:t>
            </a:r>
            <a:r>
              <a:rPr lang="sk-SK"/>
              <a:t>č</a:t>
            </a:r>
            <a:r>
              <a:rPr lang="pt-BR"/>
              <a:t>innos</a:t>
            </a:r>
            <a:r>
              <a:rPr lang="sk-SK"/>
              <a:t>ť</a:t>
            </a:r>
            <a:r>
              <a:rPr lang="pt-BR"/>
              <a:t>ou a nemôže prijíma</a:t>
            </a:r>
            <a:r>
              <a:rPr lang="sk-SK"/>
              <a:t>ť </a:t>
            </a:r>
            <a:r>
              <a:rPr lang="pt-BR"/>
              <a:t>data</a:t>
            </a:r>
            <a:endParaRPr lang="en-US"/>
          </a:p>
        </p:txBody>
      </p:sp>
      <p:pic>
        <p:nvPicPr>
          <p:cNvPr id="4" name="Obrázok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95575" y="4305300"/>
            <a:ext cx="9496425" cy="2552700"/>
          </a:xfrm>
          <a:prstGeom prst="rect">
            <a:avLst/>
          </a:prstGeom>
        </p:spPr>
      </p:pic>
      <p:sp>
        <p:nvSpPr>
          <p:cNvPr id="6" name="BlokTextu 5"/>
          <p:cNvSpPr txBox="1"/>
          <p:nvPr/>
        </p:nvSpPr>
        <p:spPr>
          <a:xfrm>
            <a:off x="427005" y="4305300"/>
            <a:ext cx="2268570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k-SK">
                <a:solidFill>
                  <a:srgbClr val="FFFF00"/>
                </a:solidFill>
              </a:rPr>
              <a:t>Signály prijímača</a:t>
            </a:r>
          </a:p>
          <a:p>
            <a:endParaRPr lang="sk-SK">
              <a:solidFill>
                <a:srgbClr val="FFFF00"/>
              </a:solidFill>
            </a:endParaRPr>
          </a:p>
          <a:p>
            <a:r>
              <a:rPr lang="sk-SK" err="1">
                <a:solidFill>
                  <a:srgbClr val="002060"/>
                </a:solidFill>
              </a:rPr>
              <a:t>RxD</a:t>
            </a:r>
            <a:r>
              <a:rPr lang="sk-SK"/>
              <a:t> – prijaté dáta</a:t>
            </a:r>
            <a:endParaRPr lang="en-US"/>
          </a:p>
          <a:p>
            <a:endParaRPr lang="sk-SK"/>
          </a:p>
          <a:p>
            <a:r>
              <a:rPr lang="sk-SK">
                <a:solidFill>
                  <a:srgbClr val="002060"/>
                </a:solidFill>
              </a:rPr>
              <a:t>DTR</a:t>
            </a:r>
            <a:r>
              <a:rPr lang="sk-SK"/>
              <a:t> – pripravený </a:t>
            </a:r>
          </a:p>
          <a:p>
            <a:r>
              <a:rPr lang="sk-SK"/>
              <a:t>         prijímať dáta 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40864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2" algn="l" rtl="0">
              <a:lnSpc>
                <a:spcPct val="90000"/>
              </a:lnSpc>
              <a:spcBef>
                <a:spcPct val="0"/>
              </a:spcBef>
            </a:pPr>
            <a:r>
              <a:rPr lang="sk-SK" sz="3600">
                <a:solidFill>
                  <a:schemeClr val="tx1"/>
                </a:solidFill>
              </a:rPr>
              <a:t>1.2 Riadenie sériového prenosu RS-232C</a:t>
            </a:r>
            <a:endParaRPr lang="en-US" sz="3600">
              <a:solidFill>
                <a:schemeClr val="tx1"/>
              </a:solidFill>
            </a:endParaRPr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>
          <a:xfrm>
            <a:off x="680321" y="2336872"/>
            <a:ext cx="9613861" cy="4338247"/>
          </a:xfrm>
        </p:spPr>
        <p:txBody>
          <a:bodyPr>
            <a:normAutofit/>
          </a:bodyPr>
          <a:lstStyle/>
          <a:p>
            <a:r>
              <a:rPr lang="en-US">
                <a:solidFill>
                  <a:srgbClr val="002060"/>
                </a:solidFill>
              </a:rPr>
              <a:t>c) XON / XOFF </a:t>
            </a:r>
            <a:r>
              <a:rPr lang="en-US" err="1">
                <a:solidFill>
                  <a:srgbClr val="002060"/>
                </a:solidFill>
              </a:rPr>
              <a:t>protokol</a:t>
            </a:r>
            <a:endParaRPr lang="sk-SK"/>
          </a:p>
          <a:p>
            <a:pPr lvl="1"/>
            <a:r>
              <a:rPr lang="pt-BR">
                <a:solidFill>
                  <a:srgbClr val="FF0000"/>
                </a:solidFill>
              </a:rPr>
              <a:t>XOFF</a:t>
            </a:r>
            <a:r>
              <a:rPr lang="pt-BR"/>
              <a:t> = 13h (DC3 v ASCII)</a:t>
            </a:r>
          </a:p>
          <a:p>
            <a:pPr lvl="1"/>
            <a:r>
              <a:rPr lang="pt-BR">
                <a:solidFill>
                  <a:srgbClr val="00B050"/>
                </a:solidFill>
              </a:rPr>
              <a:t>XON</a:t>
            </a:r>
            <a:r>
              <a:rPr lang="pt-BR">
                <a:solidFill>
                  <a:schemeClr val="accent2"/>
                </a:solidFill>
              </a:rPr>
              <a:t> </a:t>
            </a:r>
            <a:r>
              <a:rPr lang="pt-BR"/>
              <a:t>= 11h (DC1 v ASCII)</a:t>
            </a:r>
            <a:endParaRPr lang="sk-SK"/>
          </a:p>
          <a:p>
            <a:pPr lvl="1"/>
            <a:r>
              <a:rPr lang="sk-SK">
                <a:solidFill>
                  <a:srgbClr val="FFFF00"/>
                </a:solidFill>
              </a:rPr>
              <a:t>p</a:t>
            </a:r>
            <a:r>
              <a:rPr lang="en-US" err="1">
                <a:solidFill>
                  <a:srgbClr val="FFFF00"/>
                </a:solidFill>
              </a:rPr>
              <a:t>rincíp</a:t>
            </a:r>
            <a:endParaRPr lang="en-US"/>
          </a:p>
          <a:p>
            <a:pPr lvl="2"/>
            <a:r>
              <a:rPr lang="sk-SK"/>
              <a:t>p</a:t>
            </a:r>
            <a:r>
              <a:rPr lang="en-US" err="1"/>
              <a:t>rijíma</a:t>
            </a:r>
            <a:r>
              <a:rPr lang="sk-SK"/>
              <a:t>č</a:t>
            </a:r>
            <a:r>
              <a:rPr lang="en-US"/>
              <a:t> </a:t>
            </a:r>
            <a:r>
              <a:rPr lang="en-US" err="1"/>
              <a:t>vysiela</a:t>
            </a:r>
            <a:r>
              <a:rPr lang="en-US"/>
              <a:t> po </a:t>
            </a:r>
            <a:r>
              <a:rPr lang="en-US" err="1"/>
              <a:t>datovom</a:t>
            </a:r>
            <a:r>
              <a:rPr lang="en-US"/>
              <a:t> </a:t>
            </a:r>
            <a:r>
              <a:rPr lang="en-US" err="1"/>
              <a:t>vodi</a:t>
            </a:r>
            <a:r>
              <a:rPr lang="sk-SK"/>
              <a:t>č</a:t>
            </a:r>
            <a:r>
              <a:rPr lang="en-US" err="1"/>
              <a:t>i</a:t>
            </a:r>
            <a:r>
              <a:rPr lang="en-US"/>
              <a:t> </a:t>
            </a:r>
            <a:r>
              <a:rPr lang="sk-SK" err="1"/>
              <a:t>TxD</a:t>
            </a:r>
            <a:r>
              <a:rPr lang="sk-SK"/>
              <a:t> </a:t>
            </a:r>
            <a:r>
              <a:rPr lang="en-US" err="1"/>
              <a:t>znak</a:t>
            </a:r>
            <a:r>
              <a:rPr lang="en-US"/>
              <a:t> XOFF </a:t>
            </a:r>
            <a:r>
              <a:rPr lang="en-US" err="1"/>
              <a:t>vtedy</a:t>
            </a:r>
            <a:r>
              <a:rPr lang="en-US"/>
              <a:t>, </a:t>
            </a:r>
            <a:r>
              <a:rPr lang="en-US" err="1"/>
              <a:t>ke</a:t>
            </a:r>
            <a:r>
              <a:rPr lang="sk-SK"/>
              <a:t>ď</a:t>
            </a:r>
            <a:r>
              <a:rPr lang="en-US"/>
              <a:t> </a:t>
            </a:r>
            <a:r>
              <a:rPr lang="en-US" err="1"/>
              <a:t>sa</a:t>
            </a:r>
            <a:r>
              <a:rPr lang="en-US"/>
              <a:t> </a:t>
            </a:r>
            <a:r>
              <a:rPr lang="en-US" err="1"/>
              <a:t>pribli</a:t>
            </a:r>
            <a:r>
              <a:rPr lang="sk-SK"/>
              <a:t>žuje</a:t>
            </a:r>
            <a:r>
              <a:rPr lang="en-US"/>
              <a:t> </a:t>
            </a:r>
            <a:r>
              <a:rPr lang="en-US" err="1"/>
              <a:t>vstupná</a:t>
            </a:r>
            <a:r>
              <a:rPr lang="en-US"/>
              <a:t> </a:t>
            </a:r>
            <a:r>
              <a:rPr lang="en-US" err="1"/>
              <a:t>vyrovnávacia</a:t>
            </a:r>
            <a:r>
              <a:rPr lang="en-US"/>
              <a:t> </a:t>
            </a:r>
            <a:r>
              <a:rPr lang="en-US" err="1"/>
              <a:t>pamä</a:t>
            </a:r>
            <a:r>
              <a:rPr lang="sk-SK"/>
              <a:t>ť </a:t>
            </a:r>
            <a:r>
              <a:rPr lang="en-US" err="1"/>
              <a:t>znakov</a:t>
            </a:r>
            <a:r>
              <a:rPr lang="en-US"/>
              <a:t> k </a:t>
            </a:r>
            <a:r>
              <a:rPr lang="en-US" err="1"/>
              <a:t>úplnému</a:t>
            </a:r>
            <a:r>
              <a:rPr lang="en-US"/>
              <a:t> </a:t>
            </a:r>
            <a:r>
              <a:rPr lang="en-US" err="1"/>
              <a:t>zaplneniu</a:t>
            </a:r>
            <a:endParaRPr lang="sk-SK"/>
          </a:p>
          <a:p>
            <a:pPr lvl="2"/>
            <a:r>
              <a:rPr lang="sk-SK"/>
              <a:t>v</a:t>
            </a:r>
            <a:r>
              <a:rPr lang="en-US" err="1"/>
              <a:t>ysiela</a:t>
            </a:r>
            <a:r>
              <a:rPr lang="sk-SK"/>
              <a:t>č</a:t>
            </a:r>
            <a:r>
              <a:rPr lang="en-US"/>
              <a:t> </a:t>
            </a:r>
            <a:r>
              <a:rPr lang="en-US" err="1"/>
              <a:t>na</a:t>
            </a:r>
            <a:r>
              <a:rPr lang="en-US"/>
              <a:t> </a:t>
            </a:r>
            <a:r>
              <a:rPr lang="en-US" err="1"/>
              <a:t>základe</a:t>
            </a:r>
            <a:r>
              <a:rPr lang="en-US"/>
              <a:t> </a:t>
            </a:r>
            <a:r>
              <a:rPr lang="en-US" err="1"/>
              <a:t>príj</a:t>
            </a:r>
            <a:r>
              <a:rPr lang="sk-SK" err="1"/>
              <a:t>atia</a:t>
            </a:r>
            <a:r>
              <a:rPr lang="en-US"/>
              <a:t> </a:t>
            </a:r>
            <a:r>
              <a:rPr lang="en-US" err="1"/>
              <a:t>tohoto</a:t>
            </a:r>
            <a:r>
              <a:rPr lang="en-US"/>
              <a:t> </a:t>
            </a:r>
            <a:r>
              <a:rPr lang="en-US" err="1"/>
              <a:t>znaku</a:t>
            </a:r>
            <a:r>
              <a:rPr lang="en-US"/>
              <a:t> </a:t>
            </a:r>
            <a:r>
              <a:rPr lang="en-US" err="1"/>
              <a:t>prestane</a:t>
            </a:r>
            <a:r>
              <a:rPr lang="en-US"/>
              <a:t> </a:t>
            </a:r>
            <a:r>
              <a:rPr lang="en-US" err="1"/>
              <a:t>vysiela</a:t>
            </a:r>
            <a:r>
              <a:rPr lang="sk-SK"/>
              <a:t>ť ď</a:t>
            </a:r>
            <a:r>
              <a:rPr lang="en-US" err="1"/>
              <a:t>alšie</a:t>
            </a:r>
            <a:r>
              <a:rPr lang="en-US"/>
              <a:t> </a:t>
            </a:r>
            <a:r>
              <a:rPr lang="en-US" err="1"/>
              <a:t>znaky</a:t>
            </a:r>
            <a:r>
              <a:rPr lang="en-US"/>
              <a:t>,</a:t>
            </a:r>
            <a:r>
              <a:rPr lang="sk-SK"/>
              <a:t> </a:t>
            </a:r>
            <a:r>
              <a:rPr lang="en-US" err="1"/>
              <a:t>pokra</a:t>
            </a:r>
            <a:r>
              <a:rPr lang="sk-SK"/>
              <a:t>č</a:t>
            </a:r>
            <a:r>
              <a:rPr lang="en-US" err="1"/>
              <a:t>uje</a:t>
            </a:r>
            <a:r>
              <a:rPr lang="en-US"/>
              <a:t> </a:t>
            </a:r>
            <a:r>
              <a:rPr lang="en-US" err="1"/>
              <a:t>vo</a:t>
            </a:r>
            <a:r>
              <a:rPr lang="en-US"/>
              <a:t> </a:t>
            </a:r>
            <a:r>
              <a:rPr lang="en-US" err="1"/>
              <a:t>vysielaní</a:t>
            </a:r>
            <a:r>
              <a:rPr lang="en-US"/>
              <a:t> </a:t>
            </a:r>
            <a:r>
              <a:rPr lang="en-US" err="1"/>
              <a:t>až</a:t>
            </a:r>
            <a:r>
              <a:rPr lang="en-US"/>
              <a:t> po</a:t>
            </a:r>
            <a:r>
              <a:rPr lang="sk-SK"/>
              <a:t>tom ako</a:t>
            </a:r>
            <a:r>
              <a:rPr lang="en-US"/>
              <a:t> </a:t>
            </a:r>
            <a:r>
              <a:rPr lang="en-US" err="1"/>
              <a:t>príjme</a:t>
            </a:r>
            <a:r>
              <a:rPr lang="en-US"/>
              <a:t> </a:t>
            </a:r>
            <a:r>
              <a:rPr lang="en-US" err="1"/>
              <a:t>znak</a:t>
            </a:r>
            <a:r>
              <a:rPr lang="en-US"/>
              <a:t> XON, </a:t>
            </a:r>
            <a:r>
              <a:rPr lang="en-US" err="1"/>
              <a:t>ktorý</a:t>
            </a:r>
            <a:r>
              <a:rPr lang="en-US"/>
              <a:t> </a:t>
            </a:r>
            <a:r>
              <a:rPr lang="en-US" err="1"/>
              <a:t>prijíma</a:t>
            </a:r>
            <a:r>
              <a:rPr lang="sk-SK"/>
              <a:t>č</a:t>
            </a:r>
            <a:r>
              <a:rPr lang="en-US"/>
              <a:t> </a:t>
            </a:r>
            <a:r>
              <a:rPr lang="en-US" err="1"/>
              <a:t>vyšle</a:t>
            </a:r>
            <a:r>
              <a:rPr lang="en-US"/>
              <a:t> po </a:t>
            </a:r>
            <a:r>
              <a:rPr lang="en-US" err="1"/>
              <a:t>skon</a:t>
            </a:r>
            <a:r>
              <a:rPr lang="sk-SK"/>
              <a:t>č</a:t>
            </a:r>
            <a:r>
              <a:rPr lang="en-US" err="1"/>
              <a:t>ení</a:t>
            </a:r>
            <a:r>
              <a:rPr lang="en-US"/>
              <a:t> </a:t>
            </a:r>
            <a:r>
              <a:rPr lang="en-US" err="1"/>
              <a:t>prí</a:t>
            </a:r>
            <a:r>
              <a:rPr lang="sk-SK"/>
              <a:t>č</a:t>
            </a:r>
            <a:r>
              <a:rPr lang="en-US" err="1"/>
              <a:t>iny</a:t>
            </a:r>
            <a:r>
              <a:rPr lang="sk-SK"/>
              <a:t> </a:t>
            </a:r>
            <a:r>
              <a:rPr lang="en-US" err="1"/>
              <a:t>zaneprázdnenia</a:t>
            </a:r>
            <a:endParaRPr lang="sk-SK"/>
          </a:p>
          <a:p>
            <a:pPr lvl="3"/>
            <a:r>
              <a:rPr lang="en-US"/>
              <a:t>(</a:t>
            </a:r>
            <a:r>
              <a:rPr lang="en-US" err="1"/>
              <a:t>napr.vytla</a:t>
            </a:r>
            <a:r>
              <a:rPr lang="sk-SK"/>
              <a:t>č</a:t>
            </a:r>
            <a:r>
              <a:rPr lang="en-US" err="1"/>
              <a:t>enie</a:t>
            </a:r>
            <a:r>
              <a:rPr lang="en-US"/>
              <a:t> </a:t>
            </a:r>
            <a:r>
              <a:rPr lang="en-US" err="1"/>
              <a:t>znakov</a:t>
            </a:r>
            <a:r>
              <a:rPr lang="en-US"/>
              <a:t> </a:t>
            </a:r>
            <a:r>
              <a:rPr lang="en-US" err="1"/>
              <a:t>pri</a:t>
            </a:r>
            <a:r>
              <a:rPr lang="en-US"/>
              <a:t> </a:t>
            </a:r>
            <a:r>
              <a:rPr lang="en-US" err="1"/>
              <a:t>tla</a:t>
            </a:r>
            <a:r>
              <a:rPr lang="sk-SK"/>
              <a:t>č</a:t>
            </a:r>
            <a:r>
              <a:rPr lang="en-US" err="1"/>
              <a:t>iarni</a:t>
            </a:r>
            <a:r>
              <a:rPr lang="en-US"/>
              <a:t>)</a:t>
            </a:r>
            <a:endParaRPr lang="sk-SK"/>
          </a:p>
          <a:p>
            <a:pPr lvl="2"/>
            <a:r>
              <a:rPr lang="sk-SK"/>
              <a:t>p</a:t>
            </a:r>
            <a:r>
              <a:rPr lang="en-US" err="1"/>
              <a:t>rijíma</a:t>
            </a:r>
            <a:r>
              <a:rPr lang="sk-SK"/>
              <a:t>č</a:t>
            </a:r>
            <a:r>
              <a:rPr lang="en-US"/>
              <a:t> </a:t>
            </a:r>
            <a:r>
              <a:rPr lang="sk-SK"/>
              <a:t>musí mať ešte miesto pre vstup niekoľkých znakov </a:t>
            </a:r>
            <a:r>
              <a:rPr lang="en-US"/>
              <a:t>po </a:t>
            </a:r>
            <a:r>
              <a:rPr lang="en-US" err="1"/>
              <a:t>vyslaní</a:t>
            </a:r>
            <a:r>
              <a:rPr lang="en-US"/>
              <a:t> </a:t>
            </a:r>
            <a:r>
              <a:rPr lang="en-US" err="1"/>
              <a:t>prvého</a:t>
            </a:r>
            <a:r>
              <a:rPr lang="en-US"/>
              <a:t> </a:t>
            </a:r>
            <a:r>
              <a:rPr lang="sk-SK"/>
              <a:t>znaku </a:t>
            </a:r>
            <a:r>
              <a:rPr lang="en-US"/>
              <a:t>XOFF, </a:t>
            </a:r>
            <a:r>
              <a:rPr lang="en-US" err="1"/>
              <a:t>ktoré</a:t>
            </a:r>
            <a:r>
              <a:rPr lang="en-US"/>
              <a:t> </a:t>
            </a:r>
            <a:r>
              <a:rPr lang="en-US" err="1"/>
              <a:t>sa</a:t>
            </a:r>
            <a:r>
              <a:rPr lang="en-US"/>
              <a:t> </a:t>
            </a:r>
            <a:r>
              <a:rPr lang="en-US" err="1"/>
              <a:t>môžu</a:t>
            </a:r>
            <a:r>
              <a:rPr lang="en-US"/>
              <a:t> </a:t>
            </a:r>
            <a:r>
              <a:rPr lang="en-US" err="1"/>
              <a:t>objavi</a:t>
            </a:r>
            <a:r>
              <a:rPr lang="sk-SK"/>
              <a:t>ť </a:t>
            </a:r>
            <a:r>
              <a:rPr lang="en-US" err="1"/>
              <a:t>na</a:t>
            </a:r>
            <a:r>
              <a:rPr lang="en-US"/>
              <a:t> </a:t>
            </a:r>
            <a:r>
              <a:rPr lang="en-US" err="1"/>
              <a:t>vstupe</a:t>
            </a:r>
            <a:r>
              <a:rPr lang="en-US"/>
              <a:t> </a:t>
            </a:r>
            <a:r>
              <a:rPr lang="en-US" err="1"/>
              <a:t>prijíma</a:t>
            </a:r>
            <a:r>
              <a:rPr lang="sk-SK"/>
              <a:t>č</a:t>
            </a:r>
            <a:r>
              <a:rPr lang="en-US"/>
              <a:t>a </a:t>
            </a:r>
            <a:r>
              <a:rPr lang="en-US" err="1"/>
              <a:t>kvôli</a:t>
            </a:r>
            <a:r>
              <a:rPr lang="sk-SK"/>
              <a:t> </a:t>
            </a:r>
            <a:r>
              <a:rPr lang="en-US" err="1"/>
              <a:t>oneskoreniu</a:t>
            </a:r>
            <a:r>
              <a:rPr lang="en-US"/>
              <a:t> </a:t>
            </a:r>
            <a:r>
              <a:rPr lang="en-US" err="1"/>
              <a:t>rozpoznania</a:t>
            </a:r>
            <a:r>
              <a:rPr lang="en-US"/>
              <a:t> </a:t>
            </a:r>
            <a:r>
              <a:rPr lang="sk-SK"/>
              <a:t>signálu </a:t>
            </a:r>
            <a:r>
              <a:rPr lang="en-US"/>
              <a:t>XOFF </a:t>
            </a:r>
            <a:r>
              <a:rPr lang="en-US" err="1"/>
              <a:t>na</a:t>
            </a:r>
            <a:r>
              <a:rPr lang="en-US"/>
              <a:t> </a:t>
            </a:r>
            <a:r>
              <a:rPr lang="en-US" err="1"/>
              <a:t>strane</a:t>
            </a:r>
            <a:r>
              <a:rPr lang="en-US"/>
              <a:t> </a:t>
            </a:r>
            <a:r>
              <a:rPr lang="en-US" err="1"/>
              <a:t>vysiela</a:t>
            </a:r>
            <a:r>
              <a:rPr lang="sk-SK" err="1"/>
              <a:t>ča</a:t>
            </a:r>
            <a:endParaRPr lang="en-US"/>
          </a:p>
        </p:txBody>
      </p:sp>
      <p:pic>
        <p:nvPicPr>
          <p:cNvPr id="4" name="Obrázok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84471" y="2167285"/>
            <a:ext cx="5606934" cy="1461129"/>
          </a:xfrm>
          <a:prstGeom prst="rect">
            <a:avLst/>
          </a:prstGeom>
        </p:spPr>
      </p:pic>
      <p:sp>
        <p:nvSpPr>
          <p:cNvPr id="6" name="BlokTextu 5"/>
          <p:cNvSpPr txBox="1"/>
          <p:nvPr/>
        </p:nvSpPr>
        <p:spPr>
          <a:xfrm>
            <a:off x="10191405" y="2151086"/>
            <a:ext cx="1959191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k-SK">
                <a:solidFill>
                  <a:srgbClr val="FFFF00"/>
                </a:solidFill>
              </a:rPr>
              <a:t>Signály prijímača</a:t>
            </a:r>
          </a:p>
          <a:p>
            <a:r>
              <a:rPr lang="sk-SK" err="1">
                <a:solidFill>
                  <a:srgbClr val="002060"/>
                </a:solidFill>
              </a:rPr>
              <a:t>RxD</a:t>
            </a:r>
            <a:r>
              <a:rPr lang="sk-SK"/>
              <a:t> – prijaté </a:t>
            </a:r>
          </a:p>
          <a:p>
            <a:r>
              <a:rPr lang="sk-SK"/>
              <a:t>         dáta</a:t>
            </a:r>
          </a:p>
          <a:p>
            <a:r>
              <a:rPr lang="sk-SK" err="1">
                <a:solidFill>
                  <a:srgbClr val="002060"/>
                </a:solidFill>
              </a:rPr>
              <a:t>TxD</a:t>
            </a:r>
            <a:r>
              <a:rPr lang="sk-SK"/>
              <a:t> – vysielané </a:t>
            </a:r>
          </a:p>
          <a:p>
            <a:r>
              <a:rPr lang="sk-SK"/>
              <a:t>         dáta 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409311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2" algn="l" rtl="0">
              <a:lnSpc>
                <a:spcPct val="90000"/>
              </a:lnSpc>
              <a:spcBef>
                <a:spcPct val="0"/>
              </a:spcBef>
            </a:pPr>
            <a:r>
              <a:rPr lang="sk-SK" sz="3600">
                <a:solidFill>
                  <a:schemeClr val="tx1"/>
                </a:solidFill>
              </a:rPr>
              <a:t>1.2 Riadenie sériového prenosu RS-232C</a:t>
            </a:r>
            <a:endParaRPr lang="en-US" sz="3600">
              <a:solidFill>
                <a:schemeClr val="tx1"/>
              </a:solidFill>
            </a:endParaRPr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>
          <a:xfrm>
            <a:off x="680321" y="2336873"/>
            <a:ext cx="11248443" cy="3599316"/>
          </a:xfrm>
        </p:spPr>
        <p:txBody>
          <a:bodyPr/>
          <a:lstStyle/>
          <a:p>
            <a:r>
              <a:rPr lang="en-US">
                <a:solidFill>
                  <a:srgbClr val="002060"/>
                </a:solidFill>
              </a:rPr>
              <a:t>d) ACK </a:t>
            </a:r>
            <a:r>
              <a:rPr lang="en-US" err="1">
                <a:solidFill>
                  <a:srgbClr val="002060"/>
                </a:solidFill>
              </a:rPr>
              <a:t>protokol</a:t>
            </a:r>
            <a:endParaRPr lang="sk-SK">
              <a:solidFill>
                <a:srgbClr val="002060"/>
              </a:solidFill>
            </a:endParaRPr>
          </a:p>
          <a:p>
            <a:pPr lvl="1"/>
            <a:r>
              <a:rPr lang="pt-BR"/>
              <a:t>ACK = 06h (v ASCII), ENQ =05h</a:t>
            </a:r>
            <a:endParaRPr lang="sk-SK"/>
          </a:p>
          <a:p>
            <a:pPr lvl="1"/>
            <a:r>
              <a:rPr lang="sk-SK">
                <a:solidFill>
                  <a:srgbClr val="FFFF00"/>
                </a:solidFill>
              </a:rPr>
              <a:t>p</a:t>
            </a:r>
            <a:r>
              <a:rPr lang="en-US" err="1">
                <a:solidFill>
                  <a:srgbClr val="FFFF00"/>
                </a:solidFill>
              </a:rPr>
              <a:t>rincíp</a:t>
            </a:r>
            <a:endParaRPr lang="en-US"/>
          </a:p>
          <a:p>
            <a:pPr lvl="2"/>
            <a:r>
              <a:rPr lang="sk-SK"/>
              <a:t>p</a:t>
            </a:r>
            <a:r>
              <a:rPr lang="en-US" err="1"/>
              <a:t>rijíma</a:t>
            </a:r>
            <a:r>
              <a:rPr lang="sk-SK"/>
              <a:t>č</a:t>
            </a:r>
            <a:r>
              <a:rPr lang="en-US"/>
              <a:t> </a:t>
            </a:r>
            <a:r>
              <a:rPr lang="en-US" err="1"/>
              <a:t>si</a:t>
            </a:r>
            <a:r>
              <a:rPr lang="en-US"/>
              <a:t> </a:t>
            </a:r>
            <a:r>
              <a:rPr lang="sk-SK"/>
              <a:t>o </a:t>
            </a:r>
            <a:r>
              <a:rPr lang="en-US" err="1"/>
              <a:t>každý</a:t>
            </a:r>
            <a:r>
              <a:rPr lang="en-US"/>
              <a:t> </a:t>
            </a:r>
            <a:r>
              <a:rPr lang="en-US" err="1"/>
              <a:t>znak</a:t>
            </a:r>
            <a:r>
              <a:rPr lang="en-US"/>
              <a:t> (</a:t>
            </a:r>
            <a:r>
              <a:rPr lang="en-US" err="1"/>
              <a:t>bajt</a:t>
            </a:r>
            <a:r>
              <a:rPr lang="en-US"/>
              <a:t>) </a:t>
            </a:r>
            <a:r>
              <a:rPr lang="sk-SK"/>
              <a:t>požiada</a:t>
            </a:r>
            <a:r>
              <a:rPr lang="en-US"/>
              <a:t> </a:t>
            </a:r>
            <a:r>
              <a:rPr lang="en-US" err="1"/>
              <a:t>vyslaním</a:t>
            </a:r>
            <a:r>
              <a:rPr lang="en-US"/>
              <a:t> </a:t>
            </a:r>
            <a:r>
              <a:rPr lang="en-US" err="1"/>
              <a:t>riadiaceho</a:t>
            </a:r>
            <a:r>
              <a:rPr lang="en-US"/>
              <a:t> </a:t>
            </a:r>
            <a:r>
              <a:rPr lang="en-US" err="1"/>
              <a:t>znaku</a:t>
            </a:r>
            <a:r>
              <a:rPr lang="en-US"/>
              <a:t> ACK</a:t>
            </a:r>
            <a:endParaRPr lang="sk-SK"/>
          </a:p>
          <a:p>
            <a:pPr lvl="2"/>
            <a:r>
              <a:rPr lang="sk-SK"/>
              <a:t>v</a:t>
            </a:r>
            <a:r>
              <a:rPr lang="en-US"/>
              <a:t> </a:t>
            </a:r>
            <a:r>
              <a:rPr lang="en-US" err="1"/>
              <a:t>prípade</a:t>
            </a:r>
            <a:r>
              <a:rPr lang="en-US"/>
              <a:t> </a:t>
            </a:r>
            <a:r>
              <a:rPr lang="en-US" err="1"/>
              <a:t>zaneprázdnenia</a:t>
            </a:r>
            <a:r>
              <a:rPr lang="en-US"/>
              <a:t> </a:t>
            </a:r>
            <a:r>
              <a:rPr lang="en-US" err="1"/>
              <a:t>tento</a:t>
            </a:r>
            <a:r>
              <a:rPr lang="sk-SK"/>
              <a:t> </a:t>
            </a:r>
            <a:r>
              <a:rPr lang="en-US" err="1"/>
              <a:t>riadiaci</a:t>
            </a:r>
            <a:r>
              <a:rPr lang="en-US"/>
              <a:t> </a:t>
            </a:r>
            <a:r>
              <a:rPr lang="en-US" err="1"/>
              <a:t>znak</a:t>
            </a:r>
            <a:r>
              <a:rPr lang="en-US"/>
              <a:t> </a:t>
            </a:r>
            <a:r>
              <a:rPr lang="en-US" err="1"/>
              <a:t>vyšle</a:t>
            </a:r>
            <a:r>
              <a:rPr lang="en-US"/>
              <a:t> </a:t>
            </a:r>
            <a:r>
              <a:rPr lang="en-US" err="1"/>
              <a:t>až</a:t>
            </a:r>
            <a:r>
              <a:rPr lang="en-US"/>
              <a:t> </a:t>
            </a:r>
            <a:r>
              <a:rPr lang="en-US" err="1"/>
              <a:t>po</a:t>
            </a:r>
            <a:r>
              <a:rPr lang="en-US"/>
              <a:t> </a:t>
            </a:r>
            <a:r>
              <a:rPr lang="en-US" err="1"/>
              <a:t>skonení</a:t>
            </a:r>
            <a:r>
              <a:rPr lang="en-US"/>
              <a:t> </a:t>
            </a:r>
            <a:r>
              <a:rPr lang="en-US" err="1"/>
              <a:t>prí</a:t>
            </a:r>
            <a:r>
              <a:rPr lang="sk-SK"/>
              <a:t>č</a:t>
            </a:r>
            <a:r>
              <a:rPr lang="en-US" err="1"/>
              <a:t>iny</a:t>
            </a:r>
            <a:r>
              <a:rPr lang="sk-SK"/>
              <a:t> </a:t>
            </a:r>
            <a:r>
              <a:rPr lang="en-US" err="1"/>
              <a:t>zaneprázdnenia</a:t>
            </a:r>
            <a:endParaRPr lang="sk-SK"/>
          </a:p>
          <a:p>
            <a:pPr lvl="2"/>
            <a:r>
              <a:rPr lang="sk-SK"/>
              <a:t>niekedy na </a:t>
            </a:r>
            <a:r>
              <a:rPr lang="en-US" err="1"/>
              <a:t>miesto</a:t>
            </a:r>
            <a:r>
              <a:rPr lang="en-US"/>
              <a:t> </a:t>
            </a:r>
            <a:r>
              <a:rPr lang="sk-SK"/>
              <a:t>znaku </a:t>
            </a:r>
            <a:r>
              <a:rPr lang="en-US"/>
              <a:t>ACK (06h v ASCII) </a:t>
            </a:r>
            <a:r>
              <a:rPr lang="en-US" err="1"/>
              <a:t>prijíma</a:t>
            </a:r>
            <a:r>
              <a:rPr lang="sk-SK"/>
              <a:t>č</a:t>
            </a:r>
            <a:r>
              <a:rPr lang="en-US"/>
              <a:t> </a:t>
            </a:r>
            <a:r>
              <a:rPr lang="en-US" err="1"/>
              <a:t>vysiela</a:t>
            </a:r>
            <a:r>
              <a:rPr lang="en-US"/>
              <a:t> </a:t>
            </a:r>
            <a:r>
              <a:rPr lang="sk-SK"/>
              <a:t>znak </a:t>
            </a:r>
            <a:r>
              <a:rPr lang="en-US"/>
              <a:t>ENQ (05h v ASCII)</a:t>
            </a:r>
          </a:p>
        </p:txBody>
      </p:sp>
      <p:pic>
        <p:nvPicPr>
          <p:cNvPr id="4" name="Obrázok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07931" y="4566185"/>
            <a:ext cx="5993222" cy="1717885"/>
          </a:xfrm>
          <a:prstGeom prst="rect">
            <a:avLst/>
          </a:prstGeom>
        </p:spPr>
      </p:pic>
      <p:sp>
        <p:nvSpPr>
          <p:cNvPr id="5" name="BlokTextu 4"/>
          <p:cNvSpPr txBox="1"/>
          <p:nvPr/>
        </p:nvSpPr>
        <p:spPr>
          <a:xfrm>
            <a:off x="680320" y="4529744"/>
            <a:ext cx="2355132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k-SK">
                <a:solidFill>
                  <a:srgbClr val="FFFF00"/>
                </a:solidFill>
              </a:rPr>
              <a:t>Signály prijímača</a:t>
            </a:r>
          </a:p>
          <a:p>
            <a:endParaRPr lang="sk-SK">
              <a:solidFill>
                <a:srgbClr val="FFFF00"/>
              </a:solidFill>
            </a:endParaRPr>
          </a:p>
          <a:p>
            <a:r>
              <a:rPr lang="sk-SK" err="1">
                <a:solidFill>
                  <a:srgbClr val="002060"/>
                </a:solidFill>
              </a:rPr>
              <a:t>RxD</a:t>
            </a:r>
            <a:r>
              <a:rPr lang="sk-SK"/>
              <a:t> – prijaté dáta</a:t>
            </a:r>
            <a:endParaRPr lang="en-US"/>
          </a:p>
          <a:p>
            <a:endParaRPr lang="sk-SK"/>
          </a:p>
          <a:p>
            <a:r>
              <a:rPr lang="sk-SK" err="1">
                <a:solidFill>
                  <a:srgbClr val="002060"/>
                </a:solidFill>
              </a:rPr>
              <a:t>TxD</a:t>
            </a:r>
            <a:r>
              <a:rPr lang="sk-SK"/>
              <a:t> – vysielané dáta 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5551464"/>
      </p:ext>
    </p:extLst>
  </p:cSld>
  <p:clrMapOvr>
    <a:masterClrMapping/>
  </p:clrMapOvr>
</p:sld>
</file>

<file path=ppt/theme/theme1.xml><?xml version="1.0" encoding="utf-8"?>
<a:theme xmlns:a="http://schemas.openxmlformats.org/drawingml/2006/main" name="Berlín">
  <a:themeElements>
    <a:clrScheme name="Berlin">
      <a:dk1>
        <a:sysClr val="windowText" lastClr="000000"/>
      </a:dk1>
      <a:lt1>
        <a:sysClr val="window" lastClr="FFFFFF"/>
      </a:lt1>
      <a:dk2>
        <a:srgbClr val="1F8094"/>
      </a:dk2>
      <a:lt2>
        <a:srgbClr val="E7E6E6"/>
      </a:lt2>
      <a:accent1>
        <a:srgbClr val="39CDE7"/>
      </a:accent1>
      <a:accent2>
        <a:srgbClr val="60DE72"/>
      </a:accent2>
      <a:accent3>
        <a:srgbClr val="DDCC64"/>
      </a:accent3>
      <a:accent4>
        <a:srgbClr val="F49D50"/>
      </a:accent4>
      <a:accent5>
        <a:srgbClr val="E44951"/>
      </a:accent5>
      <a:accent6>
        <a:srgbClr val="D666F9"/>
      </a:accent6>
      <a:hlink>
        <a:srgbClr val="4BF7ED"/>
      </a:hlink>
      <a:folHlink>
        <a:srgbClr val="95E9F4"/>
      </a:folHlink>
    </a:clrScheme>
    <a:fontScheme name="Berlin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92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118000"/>
                <a:satMod val="12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C7DC10E3-4FF5-456B-A359-A0F378C1E5FB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956EDE4319A11C4FA7DB10143A1D2B09" ma:contentTypeVersion="7" ma:contentTypeDescription="Umožňuje vytvoriť nový dokument." ma:contentTypeScope="" ma:versionID="8326ebf88074553dc11148e509bc90ed">
  <xsd:schema xmlns:xsd="http://www.w3.org/2001/XMLSchema" xmlns:xs="http://www.w3.org/2001/XMLSchema" xmlns:p="http://schemas.microsoft.com/office/2006/metadata/properties" xmlns:ns2="88cbec32-69bb-4591-b025-b62bdc1609e9" targetNamespace="http://schemas.microsoft.com/office/2006/metadata/properties" ma:root="true" ma:fieldsID="3516057aba64f827df443aea10c041a1" ns2:_="">
    <xsd:import namespace="88cbec32-69bb-4591-b025-b62bdc1609e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8cbec32-69bb-4591-b025-b62bdc1609e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6F9C9281-DC35-46DF-AFDA-A2358EC041FB}"/>
</file>

<file path=customXml/itemProps2.xml><?xml version="1.0" encoding="utf-8"?>
<ds:datastoreItem xmlns:ds="http://schemas.openxmlformats.org/officeDocument/2006/customXml" ds:itemID="{729DE96E-69E5-4468-A0B9-2BA03796FEC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EC0D264B-BDD8-4050-8153-041C51FB2F7F}">
  <ds:schemaRefs>
    <ds:schemaRef ds:uri="9d4da41c-649e-4a15-bc5e-131b65047d7c"/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Berlín</Template>
  <Application>Microsoft Office PowerPoint</Application>
  <PresentationFormat>Widescreen</PresentationFormat>
  <Slides>9</Slides>
  <Notes>0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Berlín</vt:lpstr>
      <vt:lpstr>1.2 Riadenie sériového prenosu RS-232C</vt:lpstr>
      <vt:lpstr>1.2 Riadenie sériového prenosu RS-232C</vt:lpstr>
      <vt:lpstr>1.2 Riadenie sériového prenosu RS-232C</vt:lpstr>
      <vt:lpstr>1.2 Riadenie sériového prenosu RS-232C</vt:lpstr>
      <vt:lpstr>1.2 Riadenie sériového prenosu RS-232C</vt:lpstr>
      <vt:lpstr>1.2 Riadenie sériového prenosu RS-232C</vt:lpstr>
      <vt:lpstr>1.2 Riadenie sériového prenosu RS-232C</vt:lpstr>
      <vt:lpstr>1.2 Riadenie sériového prenosu RS-232C</vt:lpstr>
      <vt:lpstr>1.2 Riadenie sériového prenosu RS-232C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Prezentácia programu PowerPoint</dc:title>
  <dc:creator>Enermax</dc:creator>
  <cp:revision>1</cp:revision>
  <dcterms:created xsi:type="dcterms:W3CDTF">2020-10-17T07:57:22Z</dcterms:created>
  <dcterms:modified xsi:type="dcterms:W3CDTF">2025-11-03T20:27:29Z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0x010100956EDE4319A11C4FA7DB10143A1D2B09</vt:lpwstr>
  </property>
  <property fmtid="{D5CDD505-2E9C-101B-9397-08002B2CF9AE}" pid="3" name="MediaServiceImageTags">
    <vt:lpwstr/>
  </property>
</Properties>
</file>