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5" r:id="rId9"/>
    <p:sldId id="266" r:id="rId10"/>
    <p:sldId id="262" r:id="rId11"/>
    <p:sldId id="267" r:id="rId12"/>
    <p:sldId id="268" r:id="rId13"/>
    <p:sldId id="272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gr. Ing. Martin Butkovsky" userId="S::martin.butkovsky@adlerka.sk::7089a834-dca0-4144-988c-863b6f01a9c4" providerId="AD" clId="Web-{1FCA6C50-DDA7-55C7-F68B-02B72C92705A}"/>
    <pc:docChg chg="modSld">
      <pc:chgData name="Mgr. Ing. Martin Butkovsky" userId="S::martin.butkovsky@adlerka.sk::7089a834-dca0-4144-988c-863b6f01a9c4" providerId="AD" clId="Web-{1FCA6C50-DDA7-55C7-F68B-02B72C92705A}" dt="2025-10-08T12:44:33.530" v="5" actId="1076"/>
      <pc:docMkLst>
        <pc:docMk/>
      </pc:docMkLst>
      <pc:sldChg chg="addSp modSp">
        <pc:chgData name="Mgr. Ing. Martin Butkovsky" userId="S::martin.butkovsky@adlerka.sk::7089a834-dca0-4144-988c-863b6f01a9c4" providerId="AD" clId="Web-{1FCA6C50-DDA7-55C7-F68B-02B72C92705A}" dt="2025-10-08T12:44:33.530" v="5" actId="1076"/>
        <pc:sldMkLst>
          <pc:docMk/>
          <pc:sldMk cId="1218800830" sldId="273"/>
        </pc:sldMkLst>
        <pc:picChg chg="add mod">
          <ac:chgData name="Mgr. Ing. Martin Butkovsky" userId="S::martin.butkovsky@adlerka.sk::7089a834-dca0-4144-988c-863b6f01a9c4" providerId="AD" clId="Web-{1FCA6C50-DDA7-55C7-F68B-02B72C92705A}" dt="2025-10-08T12:44:33.530" v="5" actId="1076"/>
          <ac:picMkLst>
            <pc:docMk/>
            <pc:sldMk cId="1218800830" sldId="273"/>
            <ac:picMk id="4" creationId="{0A1B83E3-26F0-0FE3-EE51-FEBC7DB7CD2F}"/>
          </ac:picMkLst>
        </pc:picChg>
      </pc:sldChg>
    </pc:docChg>
  </pc:docChgLst>
  <pc:docChgLst>
    <pc:chgData name="Mgr. Ing. Martin Butkovsky" userId="S::martin.butkovsky@adlerka.sk::7089a834-dca0-4144-988c-863b6f01a9c4" providerId="AD" clId="Web-{0F729DA9-2539-F142-D5B1-ED0794C4AB8C}"/>
    <pc:docChg chg="modSld">
      <pc:chgData name="Mgr. Ing. Martin Butkovsky" userId="S::martin.butkovsky@adlerka.sk::7089a834-dca0-4144-988c-863b6f01a9c4" providerId="AD" clId="Web-{0F729DA9-2539-F142-D5B1-ED0794C4AB8C}" dt="2025-10-08T12:48:06.552" v="0" actId="1076"/>
      <pc:docMkLst>
        <pc:docMk/>
      </pc:docMkLst>
      <pc:sldChg chg="modSp">
        <pc:chgData name="Mgr. Ing. Martin Butkovsky" userId="S::martin.butkovsky@adlerka.sk::7089a834-dca0-4144-988c-863b6f01a9c4" providerId="AD" clId="Web-{0F729DA9-2539-F142-D5B1-ED0794C4AB8C}" dt="2025-10-08T12:48:06.552" v="0" actId="1076"/>
        <pc:sldMkLst>
          <pc:docMk/>
          <pc:sldMk cId="1218800830" sldId="273"/>
        </pc:sldMkLst>
        <pc:picChg chg="mod">
          <ac:chgData name="Mgr. Ing. Martin Butkovsky" userId="S::martin.butkovsky@adlerka.sk::7089a834-dca0-4144-988c-863b6f01a9c4" providerId="AD" clId="Web-{0F729DA9-2539-F142-D5B1-ED0794C4AB8C}" dt="2025-10-08T12:48:06.552" v="0" actId="1076"/>
          <ac:picMkLst>
            <pc:docMk/>
            <pc:sldMk cId="1218800830" sldId="273"/>
            <ac:picMk id="4" creationId="{0A1B83E3-26F0-0FE3-EE51-FEBC7DB7CD2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/>
              <a:t>Delenie rozhraní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/>
              <a:t>Mgr. Ing. Martin </a:t>
            </a:r>
            <a:r>
              <a:rPr lang="sk-SK" err="1"/>
              <a:t>Butkovský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5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4CCAE-8800-BF0F-2F4E-C28F37FE7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C4AE2E-7990-9A29-745E-2C6D7006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Delenie rozhraní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A5009A-BFE5-55DE-0292-DC73F1923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696740" cy="3599316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5. Delenie podľa </a:t>
            </a:r>
            <a:r>
              <a:rPr lang="sk-SK" err="1">
                <a:solidFill>
                  <a:srgbClr val="002060"/>
                </a:solidFill>
              </a:rPr>
              <a:t>synchonizácie</a:t>
            </a:r>
            <a:r>
              <a:rPr lang="sk-SK">
                <a:solidFill>
                  <a:srgbClr val="002060"/>
                </a:solidFill>
              </a:rPr>
              <a:t> prenosu</a:t>
            </a:r>
            <a:endParaRPr lang="en-US"/>
          </a:p>
          <a:p>
            <a:pPr lvl="1"/>
            <a:r>
              <a:rPr lang="en-US">
                <a:solidFill>
                  <a:srgbClr val="FFFF00"/>
                </a:solidFill>
              </a:rPr>
              <a:t>5.2 </a:t>
            </a:r>
            <a:r>
              <a:rPr lang="en-US" err="1">
                <a:solidFill>
                  <a:srgbClr val="FFFF00"/>
                </a:solidFill>
              </a:rPr>
              <a:t>asynchrónny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sk-SK">
                <a:solidFill>
                  <a:srgbClr val="FFFF00"/>
                </a:solidFill>
              </a:rPr>
              <a:t>prenos</a:t>
            </a:r>
          </a:p>
          <a:p>
            <a:pPr lvl="2"/>
            <a:r>
              <a:rPr lang="en-US" err="1"/>
              <a:t>prenos</a:t>
            </a:r>
            <a:r>
              <a:rPr lang="en-US"/>
              <a:t> je </a:t>
            </a:r>
            <a:r>
              <a:rPr lang="en-US" err="1"/>
              <a:t>zabezpečený</a:t>
            </a:r>
            <a:r>
              <a:rPr lang="en-US"/>
              <a:t> </a:t>
            </a:r>
            <a:r>
              <a:rPr lang="en-US" err="1"/>
              <a:t>protokolárnymi</a:t>
            </a:r>
            <a:r>
              <a:rPr lang="en-US"/>
              <a:t> (</a:t>
            </a:r>
            <a:r>
              <a:rPr lang="en-US" err="1"/>
              <a:t>korešpondenčnými</a:t>
            </a:r>
            <a:r>
              <a:rPr lang="en-US"/>
              <a:t>) </a:t>
            </a:r>
            <a:r>
              <a:rPr lang="en-US" err="1"/>
              <a:t>signálmi</a:t>
            </a:r>
            <a:endParaRPr lang="en-US"/>
          </a:p>
          <a:p>
            <a:pPr lvl="2"/>
            <a:r>
              <a:rPr lang="sk-SK">
                <a:solidFill>
                  <a:srgbClr val="C00000"/>
                </a:solidFill>
              </a:rPr>
              <a:t>5.2.1 </a:t>
            </a:r>
            <a:r>
              <a:rPr lang="en-US" err="1">
                <a:solidFill>
                  <a:srgbClr val="C00000"/>
                </a:solidFill>
              </a:rPr>
              <a:t>Jednostranné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 err="1">
                <a:solidFill>
                  <a:srgbClr val="C00000"/>
                </a:solidFill>
              </a:rPr>
              <a:t>riadenie</a:t>
            </a:r>
            <a:r>
              <a:rPr lang="en-US">
                <a:solidFill>
                  <a:srgbClr val="C00000"/>
                </a:solidFill>
              </a:rPr>
              <a:t> </a:t>
            </a:r>
          </a:p>
          <a:p>
            <a:pPr lvl="3"/>
            <a:r>
              <a:rPr lang="en-US" err="1"/>
              <a:t>Protokolárne</a:t>
            </a:r>
            <a:r>
              <a:rPr lang="en-US"/>
              <a:t> </a:t>
            </a:r>
            <a:r>
              <a:rPr lang="en-US" err="1"/>
              <a:t>signály</a:t>
            </a:r>
            <a:r>
              <a:rPr lang="en-US"/>
              <a:t> </a:t>
            </a:r>
            <a:r>
              <a:rPr lang="en-US" err="1"/>
              <a:t>sú</a:t>
            </a:r>
            <a:r>
              <a:rPr lang="en-US"/>
              <a:t> </a:t>
            </a:r>
            <a:r>
              <a:rPr lang="en-US" err="1"/>
              <a:t>len</a:t>
            </a:r>
            <a:r>
              <a:rPr lang="en-US"/>
              <a:t> z </a:t>
            </a:r>
            <a:r>
              <a:rPr lang="en-US" err="1"/>
              <a:t>jedného</a:t>
            </a:r>
            <a:r>
              <a:rPr lang="en-US"/>
              <a:t> </a:t>
            </a:r>
            <a:r>
              <a:rPr lang="en-US" err="1"/>
              <a:t>zariadenia</a:t>
            </a:r>
            <a:r>
              <a:rPr lang="en-US"/>
              <a:t>. </a:t>
            </a:r>
            <a:r>
              <a:rPr lang="en-US" err="1"/>
              <a:t>Trvanie</a:t>
            </a:r>
            <a:r>
              <a:rPr lang="en-US"/>
              <a:t> </a:t>
            </a:r>
            <a:r>
              <a:rPr lang="en-US" err="1"/>
              <a:t>platnosti</a:t>
            </a:r>
            <a:r>
              <a:rPr lang="en-US"/>
              <a:t> </a:t>
            </a:r>
            <a:r>
              <a:rPr lang="en-US" err="1"/>
              <a:t>dát</a:t>
            </a:r>
            <a:r>
              <a:rPr lang="en-US"/>
              <a:t> je </a:t>
            </a:r>
            <a:r>
              <a:rPr lang="en-US" err="1"/>
              <a:t>daná</a:t>
            </a:r>
            <a:r>
              <a:rPr lang="en-US"/>
              <a:t> </a:t>
            </a:r>
            <a:r>
              <a:rPr lang="en-US" err="1"/>
              <a:t>dohovorom</a:t>
            </a:r>
            <a:r>
              <a:rPr lang="en-US"/>
              <a:t>. </a:t>
            </a:r>
          </a:p>
          <a:p>
            <a:pPr lvl="3"/>
            <a:r>
              <a:rPr lang="sk-SK">
                <a:solidFill>
                  <a:srgbClr val="7030A0"/>
                </a:solidFill>
              </a:rPr>
              <a:t>5.2.</a:t>
            </a:r>
            <a:r>
              <a:rPr lang="en-US">
                <a:solidFill>
                  <a:srgbClr val="7030A0"/>
                </a:solidFill>
              </a:rPr>
              <a:t>1.1</a:t>
            </a:r>
            <a:r>
              <a:rPr lang="sk-SK">
                <a:solidFill>
                  <a:srgbClr val="7030A0"/>
                </a:solidFill>
              </a:rPr>
              <a:t> </a:t>
            </a:r>
            <a:r>
              <a:rPr lang="en-US" err="1">
                <a:solidFill>
                  <a:srgbClr val="7030A0"/>
                </a:solidFill>
              </a:rPr>
              <a:t>Riadené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 err="1">
                <a:solidFill>
                  <a:srgbClr val="7030A0"/>
                </a:solidFill>
              </a:rPr>
              <a:t>zdrojom</a:t>
            </a:r>
            <a:r>
              <a:rPr lang="en-US" b="1">
                <a:solidFill>
                  <a:srgbClr val="7030A0"/>
                </a:solidFill>
              </a:rPr>
              <a:t> </a:t>
            </a:r>
            <a:endParaRPr lang="en-US">
              <a:solidFill>
                <a:srgbClr val="7030A0"/>
              </a:solidFill>
            </a:endParaRPr>
          </a:p>
          <a:p>
            <a:pPr lvl="4"/>
            <a:r>
              <a:rPr lang="sk-SK"/>
              <a:t>p</a:t>
            </a:r>
            <a:r>
              <a:rPr lang="en-US" err="1"/>
              <a:t>rotokolárne</a:t>
            </a:r>
            <a:r>
              <a:rPr lang="en-US"/>
              <a:t> </a:t>
            </a:r>
            <a:r>
              <a:rPr lang="en-US" err="1"/>
              <a:t>signály</a:t>
            </a:r>
            <a:r>
              <a:rPr lang="en-US"/>
              <a:t> </a:t>
            </a:r>
            <a:r>
              <a:rPr lang="en-US" err="1"/>
              <a:t>idú</a:t>
            </a:r>
            <a:r>
              <a:rPr lang="en-US"/>
              <a:t> zo </a:t>
            </a:r>
            <a:r>
              <a:rPr lang="en-US" err="1"/>
              <a:t>zdroja</a:t>
            </a:r>
            <a:r>
              <a:rPr lang="sk-SK"/>
              <a:t> - </a:t>
            </a:r>
            <a:r>
              <a:rPr lang="en-US" err="1"/>
              <a:t>ak</a:t>
            </a:r>
            <a:r>
              <a:rPr lang="en-US"/>
              <a:t> </a:t>
            </a:r>
            <a:r>
              <a:rPr lang="en-US" err="1"/>
              <a:t>zdroj</a:t>
            </a:r>
            <a:r>
              <a:rPr lang="en-US"/>
              <a:t> </a:t>
            </a:r>
            <a:r>
              <a:rPr lang="en-US" err="1"/>
              <a:t>pripraví</a:t>
            </a:r>
            <a:r>
              <a:rPr lang="en-US"/>
              <a:t> </a:t>
            </a:r>
            <a:r>
              <a:rPr lang="en-US" err="1"/>
              <a:t>dáta</a:t>
            </a:r>
            <a:r>
              <a:rPr lang="en-US"/>
              <a:t>, </a:t>
            </a:r>
            <a:r>
              <a:rPr lang="en-US" err="1"/>
              <a:t>pošle</a:t>
            </a:r>
            <a:r>
              <a:rPr lang="en-US"/>
              <a:t> </a:t>
            </a:r>
            <a:r>
              <a:rPr lang="en-US" err="1"/>
              <a:t>signál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„</a:t>
            </a:r>
            <a:r>
              <a:rPr lang="en-US" err="1">
                <a:solidFill>
                  <a:schemeClr val="accent2"/>
                </a:solidFill>
              </a:rPr>
              <a:t>Dáta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err="1">
                <a:solidFill>
                  <a:schemeClr val="accent2"/>
                </a:solidFill>
              </a:rPr>
              <a:t>Pripravené</a:t>
            </a:r>
            <a:r>
              <a:rPr lang="en-US">
                <a:solidFill>
                  <a:schemeClr val="accent2"/>
                </a:solidFill>
              </a:rPr>
              <a:t>“ </a:t>
            </a:r>
            <a:endParaRPr lang="sk-SK"/>
          </a:p>
          <a:p>
            <a:pPr lvl="4"/>
            <a:r>
              <a:rPr lang="sk-SK"/>
              <a:t>t</a:t>
            </a:r>
            <a:r>
              <a:rPr lang="en-US" err="1"/>
              <a:t>rvanie</a:t>
            </a:r>
            <a:r>
              <a:rPr lang="en-US"/>
              <a:t> </a:t>
            </a:r>
            <a:r>
              <a:rPr lang="en-US" err="1"/>
              <a:t>platnosti</a:t>
            </a:r>
            <a:r>
              <a:rPr lang="en-US"/>
              <a:t> </a:t>
            </a:r>
            <a:r>
              <a:rPr lang="en-US" err="1"/>
              <a:t>dát</a:t>
            </a:r>
            <a:r>
              <a:rPr lang="en-US"/>
              <a:t> je </a:t>
            </a:r>
            <a:r>
              <a:rPr lang="en-US" err="1"/>
              <a:t>daná</a:t>
            </a:r>
            <a:r>
              <a:rPr lang="en-US"/>
              <a:t> </a:t>
            </a:r>
            <a:r>
              <a:rPr lang="en-US" err="1"/>
              <a:t>dohovorom</a:t>
            </a:r>
            <a:endParaRPr lang="sk-SK"/>
          </a:p>
          <a:p>
            <a:pPr lvl="4"/>
            <a:r>
              <a:rPr lang="sk-SK"/>
              <a:t>p</a:t>
            </a:r>
            <a:r>
              <a:rPr lang="en-US"/>
              <a:t>o </a:t>
            </a:r>
            <a:r>
              <a:rPr lang="en-US" err="1"/>
              <a:t>uplynutí</a:t>
            </a:r>
            <a:r>
              <a:rPr lang="en-US"/>
              <a:t> </a:t>
            </a:r>
            <a:r>
              <a:rPr lang="en-US" err="1"/>
              <a:t>času</a:t>
            </a:r>
            <a:r>
              <a:rPr lang="en-US"/>
              <a:t> </a:t>
            </a:r>
            <a:r>
              <a:rPr lang="en-US" err="1"/>
              <a:t>trvania</a:t>
            </a:r>
            <a:r>
              <a:rPr lang="en-US"/>
              <a:t> </a:t>
            </a:r>
            <a:r>
              <a:rPr lang="en-US" err="1"/>
              <a:t>platnosti</a:t>
            </a:r>
            <a:r>
              <a:rPr lang="en-US"/>
              <a:t> </a:t>
            </a:r>
            <a:r>
              <a:rPr lang="en-US" err="1"/>
              <a:t>dát</a:t>
            </a:r>
            <a:r>
              <a:rPr lang="en-US"/>
              <a:t> </a:t>
            </a:r>
            <a:r>
              <a:rPr lang="en-US" err="1"/>
              <a:t>pripraví</a:t>
            </a:r>
            <a:r>
              <a:rPr lang="en-US"/>
              <a:t> </a:t>
            </a:r>
            <a:r>
              <a:rPr lang="en-US" err="1"/>
              <a:t>zdroj</a:t>
            </a:r>
            <a:r>
              <a:rPr lang="en-US"/>
              <a:t> </a:t>
            </a:r>
            <a:r>
              <a:rPr lang="en-US" err="1"/>
              <a:t>ďalšie</a:t>
            </a:r>
            <a:r>
              <a:rPr lang="en-US"/>
              <a:t> </a:t>
            </a:r>
            <a:r>
              <a:rPr lang="en-US" err="1"/>
              <a:t>dáta</a:t>
            </a:r>
            <a:r>
              <a:rPr lang="en-US"/>
              <a:t>. </a:t>
            </a:r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21C417E-7DAD-7264-F60C-C82CECF4E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512" y="5247788"/>
            <a:ext cx="3910358" cy="11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8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Delenie rozhraní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0" y="2336873"/>
            <a:ext cx="10730629" cy="3599316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5. Delenie podľa </a:t>
            </a:r>
            <a:r>
              <a:rPr lang="sk-SK" err="1">
                <a:solidFill>
                  <a:srgbClr val="002060"/>
                </a:solidFill>
              </a:rPr>
              <a:t>synchonizácie</a:t>
            </a:r>
            <a:r>
              <a:rPr lang="sk-SK">
                <a:solidFill>
                  <a:srgbClr val="002060"/>
                </a:solidFill>
              </a:rPr>
              <a:t> prenosu</a:t>
            </a:r>
            <a:endParaRPr lang="en-US"/>
          </a:p>
          <a:p>
            <a:pPr lvl="1"/>
            <a:r>
              <a:rPr lang="en-US">
                <a:solidFill>
                  <a:srgbClr val="FFFF00"/>
                </a:solidFill>
              </a:rPr>
              <a:t>5.2 </a:t>
            </a:r>
            <a:r>
              <a:rPr lang="en-US" err="1">
                <a:solidFill>
                  <a:srgbClr val="FFFF00"/>
                </a:solidFill>
              </a:rPr>
              <a:t>asynchrónny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sk-SK">
                <a:solidFill>
                  <a:srgbClr val="FFFF00"/>
                </a:solidFill>
              </a:rPr>
              <a:t>prenos</a:t>
            </a:r>
          </a:p>
          <a:p>
            <a:pPr lvl="3"/>
            <a:r>
              <a:rPr lang="sk-SK">
                <a:solidFill>
                  <a:srgbClr val="7030A0"/>
                </a:solidFill>
              </a:rPr>
              <a:t>5.2.</a:t>
            </a:r>
            <a:r>
              <a:rPr lang="en-US">
                <a:solidFill>
                  <a:srgbClr val="7030A0"/>
                </a:solidFill>
              </a:rPr>
              <a:t>1.2</a:t>
            </a:r>
            <a:r>
              <a:rPr lang="sk-SK">
                <a:solidFill>
                  <a:srgbClr val="7030A0"/>
                </a:solidFill>
              </a:rPr>
              <a:t> </a:t>
            </a:r>
            <a:r>
              <a:rPr lang="en-US" err="1">
                <a:solidFill>
                  <a:srgbClr val="7030A0"/>
                </a:solidFill>
              </a:rPr>
              <a:t>Riadené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 err="1">
                <a:solidFill>
                  <a:srgbClr val="7030A0"/>
                </a:solidFill>
              </a:rPr>
              <a:t>cieľom</a:t>
            </a:r>
            <a:r>
              <a:rPr lang="en-US" b="1">
                <a:solidFill>
                  <a:srgbClr val="7030A0"/>
                </a:solidFill>
              </a:rPr>
              <a:t> </a:t>
            </a:r>
            <a:endParaRPr lang="en-US">
              <a:solidFill>
                <a:srgbClr val="7030A0"/>
              </a:solidFill>
            </a:endParaRPr>
          </a:p>
          <a:p>
            <a:pPr lvl="4"/>
            <a:r>
              <a:rPr lang="sk-SK"/>
              <a:t>p</a:t>
            </a:r>
            <a:r>
              <a:rPr lang="en-US" err="1"/>
              <a:t>rotokolárne</a:t>
            </a:r>
            <a:r>
              <a:rPr lang="en-US"/>
              <a:t> </a:t>
            </a:r>
            <a:r>
              <a:rPr lang="en-US" err="1"/>
              <a:t>signály</a:t>
            </a:r>
            <a:r>
              <a:rPr lang="en-US"/>
              <a:t> </a:t>
            </a:r>
            <a:r>
              <a:rPr lang="en-US" err="1"/>
              <a:t>idú</a:t>
            </a:r>
            <a:r>
              <a:rPr lang="en-US"/>
              <a:t> z </a:t>
            </a:r>
            <a:r>
              <a:rPr lang="en-US" err="1"/>
              <a:t>cieľa</a:t>
            </a:r>
            <a:r>
              <a:rPr lang="en-US"/>
              <a:t> </a:t>
            </a:r>
            <a:r>
              <a:rPr lang="sk-SK"/>
              <a:t>- </a:t>
            </a:r>
            <a:r>
              <a:rPr lang="en-US" err="1"/>
              <a:t>ak</a:t>
            </a:r>
            <a:r>
              <a:rPr lang="en-US"/>
              <a:t> </a:t>
            </a:r>
            <a:r>
              <a:rPr lang="en-US" err="1"/>
              <a:t>cieľ</a:t>
            </a:r>
            <a:r>
              <a:rPr lang="en-US"/>
              <a:t> je </a:t>
            </a:r>
            <a:r>
              <a:rPr lang="en-US" err="1"/>
              <a:t>priprav</a:t>
            </a:r>
            <a:r>
              <a:rPr lang="sk-SK" err="1"/>
              <a:t>eny</a:t>
            </a:r>
            <a:r>
              <a:rPr lang="en-US"/>
              <a:t> </a:t>
            </a:r>
            <a:r>
              <a:rPr lang="en-US" err="1"/>
              <a:t>prijať</a:t>
            </a:r>
            <a:r>
              <a:rPr lang="en-US"/>
              <a:t> </a:t>
            </a:r>
            <a:r>
              <a:rPr lang="en-US" err="1"/>
              <a:t>dáta</a:t>
            </a:r>
            <a:r>
              <a:rPr lang="en-US"/>
              <a:t>, </a:t>
            </a:r>
            <a:r>
              <a:rPr lang="en-US" err="1"/>
              <a:t>pošle</a:t>
            </a:r>
            <a:r>
              <a:rPr lang="en-US"/>
              <a:t> </a:t>
            </a:r>
            <a:r>
              <a:rPr lang="en-US" err="1"/>
              <a:t>signál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„</a:t>
            </a:r>
            <a:r>
              <a:rPr lang="en-US" err="1">
                <a:solidFill>
                  <a:schemeClr val="accent2"/>
                </a:solidFill>
              </a:rPr>
              <a:t>Pošli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err="1">
                <a:solidFill>
                  <a:schemeClr val="accent2"/>
                </a:solidFill>
              </a:rPr>
              <a:t>Dáta</a:t>
            </a:r>
            <a:r>
              <a:rPr lang="en-US">
                <a:solidFill>
                  <a:schemeClr val="accent2"/>
                </a:solidFill>
              </a:rPr>
              <a:t>“ </a:t>
            </a:r>
            <a:endParaRPr lang="sk-SK">
              <a:solidFill>
                <a:schemeClr val="accent2"/>
              </a:solidFill>
            </a:endParaRPr>
          </a:p>
          <a:p>
            <a:pPr lvl="4"/>
            <a:r>
              <a:rPr lang="sk-SK"/>
              <a:t>z</a:t>
            </a:r>
            <a:r>
              <a:rPr lang="en-US" err="1"/>
              <a:t>ačiatok</a:t>
            </a:r>
            <a:r>
              <a:rPr lang="en-US"/>
              <a:t> </a:t>
            </a:r>
            <a:r>
              <a:rPr lang="en-US" err="1"/>
              <a:t>platnosti</a:t>
            </a:r>
            <a:r>
              <a:rPr lang="en-US"/>
              <a:t> </a:t>
            </a:r>
            <a:r>
              <a:rPr lang="en-US" err="1"/>
              <a:t>dát</a:t>
            </a:r>
            <a:r>
              <a:rPr lang="en-US"/>
              <a:t> a </a:t>
            </a:r>
            <a:r>
              <a:rPr lang="en-US" err="1"/>
              <a:t>trvanie</a:t>
            </a:r>
            <a:r>
              <a:rPr lang="en-US"/>
              <a:t> </a:t>
            </a:r>
            <a:r>
              <a:rPr lang="en-US" err="1"/>
              <a:t>platnosti</a:t>
            </a:r>
            <a:r>
              <a:rPr lang="en-US"/>
              <a:t> </a:t>
            </a:r>
            <a:r>
              <a:rPr lang="en-US" err="1"/>
              <a:t>dát</a:t>
            </a:r>
            <a:r>
              <a:rPr lang="en-US"/>
              <a:t> je </a:t>
            </a:r>
            <a:r>
              <a:rPr lang="en-US" err="1"/>
              <a:t>daná</a:t>
            </a:r>
            <a:r>
              <a:rPr lang="en-US"/>
              <a:t> </a:t>
            </a:r>
            <a:r>
              <a:rPr lang="en-US" err="1"/>
              <a:t>dohovorom</a:t>
            </a:r>
            <a:r>
              <a:rPr lang="en-US"/>
              <a:t>. </a:t>
            </a:r>
            <a:endParaRPr lang="sk-SK"/>
          </a:p>
          <a:p>
            <a:pPr lvl="4"/>
            <a:r>
              <a:rPr lang="sk-SK"/>
              <a:t>p</a:t>
            </a:r>
            <a:r>
              <a:rPr lang="en-US"/>
              <a:t>o </a:t>
            </a:r>
            <a:r>
              <a:rPr lang="en-US" err="1"/>
              <a:t>uplynutí</a:t>
            </a:r>
            <a:r>
              <a:rPr lang="en-US"/>
              <a:t> </a:t>
            </a:r>
            <a:r>
              <a:rPr lang="en-US" err="1"/>
              <a:t>času</a:t>
            </a:r>
            <a:r>
              <a:rPr lang="en-US"/>
              <a:t> </a:t>
            </a:r>
            <a:r>
              <a:rPr lang="en-US" err="1"/>
              <a:t>trvania</a:t>
            </a:r>
            <a:r>
              <a:rPr lang="en-US"/>
              <a:t> </a:t>
            </a:r>
            <a:r>
              <a:rPr lang="en-US" err="1"/>
              <a:t>platnosti</a:t>
            </a:r>
            <a:r>
              <a:rPr lang="en-US"/>
              <a:t> </a:t>
            </a:r>
            <a:r>
              <a:rPr lang="en-US" err="1"/>
              <a:t>dát</a:t>
            </a:r>
            <a:r>
              <a:rPr lang="en-US"/>
              <a:t> </a:t>
            </a:r>
            <a:r>
              <a:rPr lang="en-US" err="1"/>
              <a:t>pripraví</a:t>
            </a:r>
            <a:r>
              <a:rPr lang="en-US"/>
              <a:t> </a:t>
            </a:r>
            <a:r>
              <a:rPr lang="en-US" err="1"/>
              <a:t>zdroj</a:t>
            </a:r>
            <a:r>
              <a:rPr lang="en-US"/>
              <a:t> </a:t>
            </a:r>
            <a:r>
              <a:rPr lang="en-US" err="1"/>
              <a:t>ďalšie</a:t>
            </a:r>
            <a:r>
              <a:rPr lang="en-US"/>
              <a:t> </a:t>
            </a:r>
            <a:r>
              <a:rPr lang="en-US" err="1"/>
              <a:t>dáta</a:t>
            </a:r>
            <a:r>
              <a:rPr lang="en-US"/>
              <a:t>  </a:t>
            </a:r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DCD9F54E-7E85-9593-20E7-3B47889B7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57" y="4541655"/>
            <a:ext cx="3757686" cy="120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9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Delenie rozhraní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0192726" cy="4113803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5. Delenie podľa </a:t>
            </a:r>
            <a:r>
              <a:rPr lang="sk-SK" err="1">
                <a:solidFill>
                  <a:srgbClr val="002060"/>
                </a:solidFill>
              </a:rPr>
              <a:t>synchonizácie</a:t>
            </a:r>
            <a:r>
              <a:rPr lang="sk-SK">
                <a:solidFill>
                  <a:srgbClr val="002060"/>
                </a:solidFill>
              </a:rPr>
              <a:t> prenosu</a:t>
            </a:r>
            <a:endParaRPr lang="en-US"/>
          </a:p>
          <a:p>
            <a:pPr lvl="1"/>
            <a:r>
              <a:rPr lang="en-US">
                <a:solidFill>
                  <a:srgbClr val="FFFF00"/>
                </a:solidFill>
              </a:rPr>
              <a:t>5.2 </a:t>
            </a:r>
            <a:r>
              <a:rPr lang="en-US" err="1">
                <a:solidFill>
                  <a:srgbClr val="FFFF00"/>
                </a:solidFill>
              </a:rPr>
              <a:t>asynchrónny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sk-SK">
                <a:solidFill>
                  <a:srgbClr val="FFFF00"/>
                </a:solidFill>
              </a:rPr>
              <a:t>prenos</a:t>
            </a:r>
          </a:p>
          <a:p>
            <a:pPr lvl="2"/>
            <a:r>
              <a:rPr lang="en-US" err="1"/>
              <a:t>prenos</a:t>
            </a:r>
            <a:r>
              <a:rPr lang="en-US"/>
              <a:t> je </a:t>
            </a:r>
            <a:r>
              <a:rPr lang="en-US" err="1"/>
              <a:t>zabezpečený</a:t>
            </a:r>
            <a:r>
              <a:rPr lang="en-US"/>
              <a:t> </a:t>
            </a:r>
            <a:r>
              <a:rPr lang="en-US" err="1"/>
              <a:t>protokolárnymi</a:t>
            </a:r>
            <a:r>
              <a:rPr lang="en-US"/>
              <a:t> (</a:t>
            </a:r>
            <a:r>
              <a:rPr lang="en-US" err="1"/>
              <a:t>korešpondenčnými</a:t>
            </a:r>
            <a:r>
              <a:rPr lang="en-US"/>
              <a:t>) </a:t>
            </a:r>
            <a:r>
              <a:rPr lang="en-US" err="1"/>
              <a:t>signálmi</a:t>
            </a:r>
            <a:endParaRPr lang="en-US"/>
          </a:p>
          <a:p>
            <a:pPr lvl="2"/>
            <a:r>
              <a:rPr lang="sk-SK">
                <a:solidFill>
                  <a:srgbClr val="C00000"/>
                </a:solidFill>
              </a:rPr>
              <a:t>5.2.2 </a:t>
            </a:r>
            <a:r>
              <a:rPr lang="en-US" err="1">
                <a:solidFill>
                  <a:srgbClr val="C00000"/>
                </a:solidFill>
              </a:rPr>
              <a:t>Dvojstranné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 err="1">
                <a:solidFill>
                  <a:srgbClr val="C00000"/>
                </a:solidFill>
              </a:rPr>
              <a:t>riadenie</a:t>
            </a:r>
            <a:r>
              <a:rPr lang="en-US"/>
              <a:t> </a:t>
            </a:r>
          </a:p>
          <a:p>
            <a:pPr lvl="3"/>
            <a:r>
              <a:rPr lang="en-US" err="1"/>
              <a:t>Protokolárne</a:t>
            </a:r>
            <a:r>
              <a:rPr lang="en-US"/>
              <a:t> </a:t>
            </a:r>
            <a:r>
              <a:rPr lang="en-US" err="1"/>
              <a:t>signály</a:t>
            </a:r>
            <a:r>
              <a:rPr lang="en-US"/>
              <a:t> </a:t>
            </a:r>
            <a:r>
              <a:rPr lang="en-US" err="1"/>
              <a:t>idú</a:t>
            </a:r>
            <a:r>
              <a:rPr lang="en-US"/>
              <a:t> zo </a:t>
            </a:r>
            <a:r>
              <a:rPr lang="en-US" err="1"/>
              <a:t>zdroja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cieľa</a:t>
            </a:r>
            <a:r>
              <a:rPr lang="en-US"/>
              <a:t>, </a:t>
            </a:r>
            <a:r>
              <a:rPr lang="en-US" err="1"/>
              <a:t>pričom</a:t>
            </a:r>
            <a:r>
              <a:rPr lang="en-US"/>
              <a:t> </a:t>
            </a:r>
            <a:r>
              <a:rPr lang="en-US" err="1"/>
              <a:t>iniciátorom</a:t>
            </a:r>
            <a:r>
              <a:rPr lang="en-US"/>
              <a:t> </a:t>
            </a:r>
            <a:r>
              <a:rPr lang="en-US" err="1"/>
              <a:t>môže</a:t>
            </a:r>
            <a:r>
              <a:rPr lang="en-US"/>
              <a:t> </a:t>
            </a:r>
            <a:r>
              <a:rPr lang="en-US" err="1"/>
              <a:t>byť</a:t>
            </a:r>
            <a:r>
              <a:rPr lang="en-US"/>
              <a:t> </a:t>
            </a:r>
            <a:r>
              <a:rPr lang="en-US" err="1"/>
              <a:t>zdroj</a:t>
            </a:r>
            <a:r>
              <a:rPr lang="en-US"/>
              <a:t> </a:t>
            </a:r>
            <a:r>
              <a:rPr lang="en-US" err="1"/>
              <a:t>alebo</a:t>
            </a:r>
            <a:r>
              <a:rPr lang="en-US"/>
              <a:t> </a:t>
            </a:r>
            <a:r>
              <a:rPr lang="en-US" err="1"/>
              <a:t>cieľ</a:t>
            </a:r>
            <a:r>
              <a:rPr lang="en-US"/>
              <a:t>. </a:t>
            </a:r>
          </a:p>
          <a:p>
            <a:pPr lvl="3"/>
            <a:r>
              <a:rPr lang="pl-PL">
                <a:solidFill>
                  <a:srgbClr val="7030A0"/>
                </a:solidFill>
              </a:rPr>
              <a:t>5.2.2.1 Dvojstranné riadenie </a:t>
            </a:r>
            <a:r>
              <a:rPr lang="pl-PL"/>
              <a:t>- Iniciátorom je zdroj </a:t>
            </a:r>
            <a:endParaRPr lang="en-US"/>
          </a:p>
          <a:p>
            <a:pPr lvl="4"/>
            <a:r>
              <a:rPr lang="en-US" err="1"/>
              <a:t>zdroj</a:t>
            </a:r>
            <a:r>
              <a:rPr lang="en-US"/>
              <a:t> </a:t>
            </a:r>
            <a:r>
              <a:rPr lang="en-US" err="1"/>
              <a:t>pripraví</a:t>
            </a:r>
            <a:r>
              <a:rPr lang="en-US"/>
              <a:t> </a:t>
            </a:r>
            <a:r>
              <a:rPr lang="en-US" err="1"/>
              <a:t>dáta</a:t>
            </a:r>
            <a:r>
              <a:rPr lang="sk-SK"/>
              <a:t> a</a:t>
            </a:r>
            <a:r>
              <a:rPr lang="en-US"/>
              <a:t> </a:t>
            </a:r>
            <a:r>
              <a:rPr lang="en-US" err="1"/>
              <a:t>pošle</a:t>
            </a:r>
            <a:r>
              <a:rPr lang="en-US"/>
              <a:t> </a:t>
            </a:r>
            <a:r>
              <a:rPr lang="en-US" err="1"/>
              <a:t>signál</a:t>
            </a:r>
            <a:r>
              <a:rPr lang="en-US"/>
              <a:t> </a:t>
            </a:r>
            <a:endParaRPr lang="sk-SK"/>
          </a:p>
          <a:p>
            <a:pPr marL="1828800" lvl="4" indent="0">
              <a:buNone/>
            </a:pPr>
            <a:r>
              <a:rPr lang="sk-SK">
                <a:solidFill>
                  <a:schemeClr val="accent2"/>
                </a:solidFill>
              </a:rPr>
              <a:t>    </a:t>
            </a:r>
            <a:r>
              <a:rPr lang="en-US">
                <a:solidFill>
                  <a:schemeClr val="accent2"/>
                </a:solidFill>
              </a:rPr>
              <a:t>„</a:t>
            </a:r>
            <a:r>
              <a:rPr lang="en-US" err="1">
                <a:solidFill>
                  <a:schemeClr val="accent2"/>
                </a:solidFill>
              </a:rPr>
              <a:t>Dáta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err="1">
                <a:solidFill>
                  <a:schemeClr val="accent2"/>
                </a:solidFill>
              </a:rPr>
              <a:t>Pripravené</a:t>
            </a:r>
            <a:r>
              <a:rPr lang="en-US">
                <a:solidFill>
                  <a:schemeClr val="accent2"/>
                </a:solidFill>
              </a:rPr>
              <a:t>“</a:t>
            </a:r>
            <a:r>
              <a:rPr lang="en-US"/>
              <a:t> </a:t>
            </a:r>
            <a:r>
              <a:rPr lang="sk-SK"/>
              <a:t>a potom odošle dáta</a:t>
            </a:r>
          </a:p>
          <a:p>
            <a:pPr lvl="4"/>
            <a:r>
              <a:rPr lang="sk-SK"/>
              <a:t>c</a:t>
            </a:r>
            <a:r>
              <a:rPr lang="en-US" err="1"/>
              <a:t>ieľ</a:t>
            </a:r>
            <a:r>
              <a:rPr lang="en-US"/>
              <a:t> </a:t>
            </a:r>
            <a:r>
              <a:rPr lang="en-US" err="1"/>
              <a:t>začne</a:t>
            </a:r>
            <a:r>
              <a:rPr lang="en-US"/>
              <a:t> </a:t>
            </a:r>
            <a:r>
              <a:rPr lang="en-US" err="1"/>
              <a:t>dáta</a:t>
            </a:r>
            <a:r>
              <a:rPr lang="en-US"/>
              <a:t> </a:t>
            </a:r>
            <a:r>
              <a:rPr lang="en-US" err="1"/>
              <a:t>spracovávať</a:t>
            </a:r>
            <a:r>
              <a:rPr lang="en-US"/>
              <a:t> </a:t>
            </a:r>
            <a:r>
              <a:rPr lang="sk-SK"/>
              <a:t>až </a:t>
            </a:r>
            <a:r>
              <a:rPr lang="en-US"/>
              <a:t>po </a:t>
            </a:r>
            <a:r>
              <a:rPr lang="en-US" err="1"/>
              <a:t>obdržaní</a:t>
            </a:r>
            <a:r>
              <a:rPr lang="en-US"/>
              <a:t> </a:t>
            </a:r>
            <a:endParaRPr lang="sk-SK"/>
          </a:p>
          <a:p>
            <a:pPr marL="1828800" lvl="4" indent="0">
              <a:buNone/>
            </a:pPr>
            <a:r>
              <a:rPr lang="sk-SK"/>
              <a:t>    </a:t>
            </a:r>
            <a:r>
              <a:rPr lang="en-US" err="1"/>
              <a:t>signálu</a:t>
            </a:r>
            <a:r>
              <a:rPr lang="en-US"/>
              <a:t> „</a:t>
            </a:r>
            <a:r>
              <a:rPr lang="en-US" err="1"/>
              <a:t>Dáta</a:t>
            </a:r>
            <a:r>
              <a:rPr lang="en-US"/>
              <a:t> </a:t>
            </a:r>
            <a:r>
              <a:rPr lang="en-US" err="1"/>
              <a:t>Pripravené</a:t>
            </a:r>
            <a:r>
              <a:rPr lang="en-US"/>
              <a:t>“ </a:t>
            </a:r>
            <a:r>
              <a:rPr lang="sk-SK"/>
              <a:t>                            </a:t>
            </a:r>
          </a:p>
          <a:p>
            <a:pPr marL="1828800" lvl="4" indent="0">
              <a:buNone/>
            </a:pPr>
            <a:r>
              <a:rPr lang="sk-SK"/>
              <a:t>    </a:t>
            </a:r>
            <a:r>
              <a:rPr lang="en-US"/>
              <a:t>a</a:t>
            </a:r>
            <a:r>
              <a:rPr lang="sk-SK"/>
              <a:t> po spracovaní </a:t>
            </a:r>
            <a:r>
              <a:rPr lang="en-US" err="1"/>
              <a:t>dát</a:t>
            </a:r>
            <a:r>
              <a:rPr lang="sk-SK"/>
              <a:t> </a:t>
            </a:r>
            <a:r>
              <a:rPr lang="en-US" err="1"/>
              <a:t>vyšle</a:t>
            </a:r>
            <a:r>
              <a:rPr lang="en-US"/>
              <a:t> </a:t>
            </a:r>
            <a:r>
              <a:rPr lang="en-US" err="1"/>
              <a:t>signál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„</a:t>
            </a:r>
            <a:r>
              <a:rPr lang="en-US" err="1">
                <a:solidFill>
                  <a:schemeClr val="accent2"/>
                </a:solidFill>
              </a:rPr>
              <a:t>Dáta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err="1">
                <a:solidFill>
                  <a:schemeClr val="accent2"/>
                </a:solidFill>
              </a:rPr>
              <a:t>Prijaté</a:t>
            </a:r>
            <a:r>
              <a:rPr lang="en-US">
                <a:solidFill>
                  <a:schemeClr val="accent2"/>
                </a:solidFill>
              </a:rPr>
              <a:t>“</a:t>
            </a:r>
            <a:endParaRPr lang="sk-SK">
              <a:solidFill>
                <a:schemeClr val="accent2"/>
              </a:solidFill>
            </a:endParaRPr>
          </a:p>
          <a:p>
            <a:pPr lvl="4"/>
            <a:r>
              <a:rPr lang="sk-SK"/>
              <a:t>zdroj </a:t>
            </a:r>
            <a:r>
              <a:rPr lang="en-US" err="1"/>
              <a:t>obdrží</a:t>
            </a:r>
            <a:r>
              <a:rPr lang="en-US"/>
              <a:t> z </a:t>
            </a:r>
            <a:r>
              <a:rPr lang="en-US" err="1"/>
              <a:t>cieľa</a:t>
            </a:r>
            <a:r>
              <a:rPr lang="en-US"/>
              <a:t> </a:t>
            </a:r>
            <a:r>
              <a:rPr lang="en-US" err="1"/>
              <a:t>signál</a:t>
            </a:r>
            <a:r>
              <a:rPr lang="en-US"/>
              <a:t> „</a:t>
            </a:r>
            <a:r>
              <a:rPr lang="en-US" err="1"/>
              <a:t>Dáta</a:t>
            </a:r>
            <a:r>
              <a:rPr lang="en-US"/>
              <a:t> </a:t>
            </a:r>
            <a:r>
              <a:rPr lang="en-US" err="1"/>
              <a:t>Prijaté</a:t>
            </a:r>
            <a:r>
              <a:rPr lang="en-US"/>
              <a:t>“</a:t>
            </a:r>
            <a:endParaRPr lang="sk-SK"/>
          </a:p>
          <a:p>
            <a:pPr marL="1828800" lvl="4" indent="0">
              <a:buNone/>
            </a:pPr>
            <a:r>
              <a:rPr lang="sk-SK"/>
              <a:t>    a </a:t>
            </a:r>
            <a:r>
              <a:rPr lang="en-US" err="1"/>
              <a:t>pripraví</a:t>
            </a:r>
            <a:r>
              <a:rPr lang="en-US"/>
              <a:t> </a:t>
            </a:r>
            <a:r>
              <a:rPr lang="en-US" err="1"/>
              <a:t>nové</a:t>
            </a:r>
            <a:r>
              <a:rPr lang="en-US"/>
              <a:t> </a:t>
            </a:r>
            <a:r>
              <a:rPr lang="en-US" err="1"/>
              <a:t>dáta</a:t>
            </a:r>
            <a:r>
              <a:rPr lang="en-US"/>
              <a:t>   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DD67E19-EED8-DC67-2937-1A7896CC5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763" y="4150730"/>
            <a:ext cx="2994503" cy="21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6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9B3F4-E419-D093-7837-DCAE1A75A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B34A3-9D2F-DDE6-A910-46941279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Delenie rozhraní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554EBD-C78C-C21E-A04F-C13F83A2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192726" cy="4113803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5. Delenie podľa </a:t>
            </a:r>
            <a:r>
              <a:rPr lang="sk-SK" err="1">
                <a:solidFill>
                  <a:srgbClr val="002060"/>
                </a:solidFill>
              </a:rPr>
              <a:t>synchonizácie</a:t>
            </a:r>
            <a:r>
              <a:rPr lang="sk-SK">
                <a:solidFill>
                  <a:srgbClr val="002060"/>
                </a:solidFill>
              </a:rPr>
              <a:t> prenosu</a:t>
            </a:r>
            <a:endParaRPr lang="en-US"/>
          </a:p>
          <a:p>
            <a:pPr lvl="1"/>
            <a:r>
              <a:rPr lang="en-US">
                <a:solidFill>
                  <a:srgbClr val="FFFF00"/>
                </a:solidFill>
              </a:rPr>
              <a:t>5.2 </a:t>
            </a:r>
            <a:r>
              <a:rPr lang="en-US" err="1">
                <a:solidFill>
                  <a:srgbClr val="FFFF00"/>
                </a:solidFill>
              </a:rPr>
              <a:t>asynchrónny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sk-SK">
                <a:solidFill>
                  <a:srgbClr val="FFFF00"/>
                </a:solidFill>
              </a:rPr>
              <a:t>prenos</a:t>
            </a:r>
          </a:p>
          <a:p>
            <a:pPr lvl="3"/>
            <a:r>
              <a:rPr lang="sk-SK">
                <a:solidFill>
                  <a:srgbClr val="7030A0"/>
                </a:solidFill>
              </a:rPr>
              <a:t>5.2.</a:t>
            </a:r>
            <a:r>
              <a:rPr lang="en-US">
                <a:solidFill>
                  <a:srgbClr val="7030A0"/>
                </a:solidFill>
              </a:rPr>
              <a:t>2.2 </a:t>
            </a:r>
            <a:r>
              <a:rPr lang="en-US" err="1">
                <a:solidFill>
                  <a:srgbClr val="7030A0"/>
                </a:solidFill>
              </a:rPr>
              <a:t>Dvojstranné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 err="1">
                <a:solidFill>
                  <a:srgbClr val="7030A0"/>
                </a:solidFill>
              </a:rPr>
              <a:t>riadenie</a:t>
            </a:r>
            <a:r>
              <a:rPr lang="en-US">
                <a:solidFill>
                  <a:srgbClr val="7030A0"/>
                </a:solidFill>
              </a:rPr>
              <a:t> </a:t>
            </a:r>
            <a:r>
              <a:rPr lang="en-US" b="1"/>
              <a:t>- </a:t>
            </a:r>
            <a:r>
              <a:rPr lang="en-US" err="1"/>
              <a:t>Iniciátorom</a:t>
            </a:r>
            <a:r>
              <a:rPr lang="en-US"/>
              <a:t> je </a:t>
            </a:r>
            <a:r>
              <a:rPr lang="en-US" err="1"/>
              <a:t>cieľ</a:t>
            </a:r>
            <a:r>
              <a:rPr lang="en-US"/>
              <a:t> </a:t>
            </a:r>
          </a:p>
          <a:p>
            <a:pPr lvl="4"/>
            <a:r>
              <a:rPr lang="sk-SK"/>
              <a:t>z</a:t>
            </a:r>
            <a:r>
              <a:rPr lang="en-US" err="1"/>
              <a:t>droj</a:t>
            </a:r>
            <a:r>
              <a:rPr lang="en-US"/>
              <a:t> </a:t>
            </a:r>
            <a:r>
              <a:rPr lang="en-US" err="1"/>
              <a:t>začne</a:t>
            </a:r>
            <a:r>
              <a:rPr lang="en-US"/>
              <a:t> </a:t>
            </a:r>
            <a:r>
              <a:rPr lang="en-US" err="1"/>
              <a:t>pripravovať</a:t>
            </a:r>
            <a:r>
              <a:rPr lang="en-US"/>
              <a:t> </a:t>
            </a:r>
            <a:r>
              <a:rPr lang="en-US" err="1"/>
              <a:t>dáta</a:t>
            </a:r>
            <a:r>
              <a:rPr lang="en-US"/>
              <a:t>, </a:t>
            </a:r>
            <a:r>
              <a:rPr lang="en-US" err="1"/>
              <a:t>až</a:t>
            </a:r>
            <a:r>
              <a:rPr lang="en-US"/>
              <a:t> </a:t>
            </a:r>
            <a:r>
              <a:rPr lang="en-US" err="1"/>
              <a:t>keď</a:t>
            </a:r>
            <a:r>
              <a:rPr lang="en-US"/>
              <a:t> </a:t>
            </a:r>
            <a:r>
              <a:rPr lang="en-US" err="1"/>
              <a:t>obdrží</a:t>
            </a:r>
            <a:r>
              <a:rPr lang="en-US"/>
              <a:t> </a:t>
            </a:r>
            <a:r>
              <a:rPr lang="en-US" err="1"/>
              <a:t>signál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„</a:t>
            </a:r>
            <a:r>
              <a:rPr lang="en-US" err="1">
                <a:solidFill>
                  <a:schemeClr val="accent2"/>
                </a:solidFill>
              </a:rPr>
              <a:t>Pošli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err="1">
                <a:solidFill>
                  <a:schemeClr val="accent2"/>
                </a:solidFill>
              </a:rPr>
              <a:t>Dáta</a:t>
            </a:r>
            <a:r>
              <a:rPr lang="en-US">
                <a:solidFill>
                  <a:schemeClr val="accent2"/>
                </a:solidFill>
              </a:rPr>
              <a:t>“ </a:t>
            </a:r>
            <a:r>
              <a:rPr lang="en-US"/>
              <a:t>a </a:t>
            </a:r>
            <a:r>
              <a:rPr lang="sk-SK"/>
              <a:t>keď</a:t>
            </a:r>
            <a:r>
              <a:rPr lang="en-US"/>
              <a:t> </a:t>
            </a:r>
            <a:r>
              <a:rPr lang="en-US" err="1"/>
              <a:t>dáta</a:t>
            </a:r>
            <a:r>
              <a:rPr lang="en-US"/>
              <a:t> </a:t>
            </a:r>
            <a:r>
              <a:rPr lang="en-US" err="1"/>
              <a:t>pripraví</a:t>
            </a:r>
            <a:r>
              <a:rPr lang="en-US"/>
              <a:t> </a:t>
            </a:r>
            <a:r>
              <a:rPr lang="en-US" err="1"/>
              <a:t>vyšle</a:t>
            </a:r>
            <a:r>
              <a:rPr lang="en-US"/>
              <a:t> </a:t>
            </a:r>
            <a:r>
              <a:rPr lang="en-US" err="1"/>
              <a:t>signál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„</a:t>
            </a:r>
            <a:r>
              <a:rPr lang="en-US" err="1">
                <a:solidFill>
                  <a:schemeClr val="accent2"/>
                </a:solidFill>
              </a:rPr>
              <a:t>Dáta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err="1">
                <a:solidFill>
                  <a:schemeClr val="accent2"/>
                </a:solidFill>
              </a:rPr>
              <a:t>Pripravené</a:t>
            </a:r>
            <a:r>
              <a:rPr lang="en-US">
                <a:solidFill>
                  <a:schemeClr val="accent2"/>
                </a:solidFill>
              </a:rPr>
              <a:t>“. </a:t>
            </a:r>
          </a:p>
        </p:txBody>
      </p:sp>
      <p:pic>
        <p:nvPicPr>
          <p:cNvPr id="4" name="Obrázok 3" descr="Obrázok, na ktorom je text, písmo, snímka obrazovky, rad&#10;&#10;Obsah vygenerovaný pomocou AI môže byť nesprávny.">
            <a:extLst>
              <a:ext uri="{FF2B5EF4-FFF2-40B4-BE49-F238E27FC236}">
                <a16:creationId xmlns:a16="http://schemas.microsoft.com/office/drawing/2014/main" id="{0A1B83E3-26F0-0FE3-EE51-FEBC7DB7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459" y="4209585"/>
            <a:ext cx="3049182" cy="181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0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Delenie rozhraní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>
                <a:solidFill>
                  <a:srgbClr val="002060"/>
                </a:solidFill>
              </a:rPr>
              <a:t>Rozhranie </a:t>
            </a:r>
          </a:p>
          <a:p>
            <a:pPr lvl="1"/>
            <a:r>
              <a:rPr lang="en-US" err="1"/>
              <a:t>hranica</a:t>
            </a:r>
            <a:r>
              <a:rPr lang="en-US"/>
              <a:t> </a:t>
            </a:r>
            <a:r>
              <a:rPr lang="en-US" err="1"/>
              <a:t>medzi</a:t>
            </a:r>
            <a:r>
              <a:rPr lang="en-US"/>
              <a:t> </a:t>
            </a:r>
            <a:r>
              <a:rPr lang="en-US" err="1"/>
              <a:t>funkčne</a:t>
            </a:r>
            <a:r>
              <a:rPr lang="en-US"/>
              <a:t> </a:t>
            </a:r>
            <a:r>
              <a:rPr lang="en-US" err="1"/>
              <a:t>odlišnými</a:t>
            </a:r>
            <a:r>
              <a:rPr lang="en-US"/>
              <a:t> </a:t>
            </a:r>
            <a:r>
              <a:rPr lang="en-US" err="1"/>
              <a:t>zariadeniami</a:t>
            </a:r>
            <a:r>
              <a:rPr lang="en-US"/>
              <a:t>, </a:t>
            </a:r>
            <a:r>
              <a:rPr lang="en-US" err="1"/>
              <a:t>kde</a:t>
            </a:r>
            <a:r>
              <a:rPr lang="en-US"/>
              <a:t> </a:t>
            </a:r>
            <a:r>
              <a:rPr lang="en-US" err="1"/>
              <a:t>po</a:t>
            </a:r>
            <a:r>
              <a:rPr lang="en-US"/>
              <a:t> </a:t>
            </a:r>
            <a:r>
              <a:rPr lang="en-US" err="1"/>
              <a:t>fyzickej</a:t>
            </a:r>
            <a:r>
              <a:rPr lang="en-US"/>
              <a:t> </a:t>
            </a:r>
            <a:r>
              <a:rPr lang="en-US" err="1"/>
              <a:t>ceste</a:t>
            </a:r>
            <a:r>
              <a:rPr lang="en-US"/>
              <a:t> </a:t>
            </a:r>
            <a:r>
              <a:rPr lang="en-US" err="1"/>
              <a:t>prichádza</a:t>
            </a:r>
            <a:r>
              <a:rPr lang="en-US"/>
              <a:t> k </a:t>
            </a:r>
            <a:r>
              <a:rPr lang="en-US" err="1"/>
              <a:t>prenosu</a:t>
            </a:r>
            <a:r>
              <a:rPr lang="en-US"/>
              <a:t> </a:t>
            </a:r>
            <a:r>
              <a:rPr lang="en-US" err="1"/>
              <a:t>údajov</a:t>
            </a:r>
            <a:r>
              <a:rPr lang="en-US"/>
              <a:t> </a:t>
            </a:r>
            <a:r>
              <a:rPr lang="en-US" err="1"/>
              <a:t>medzi</a:t>
            </a:r>
            <a:r>
              <a:rPr lang="en-US"/>
              <a:t> </a:t>
            </a:r>
            <a:r>
              <a:rPr lang="en-US" err="1"/>
              <a:t>týmito</a:t>
            </a:r>
            <a:r>
              <a:rPr lang="en-US"/>
              <a:t> </a:t>
            </a:r>
            <a:r>
              <a:rPr lang="en-US" err="1"/>
              <a:t>zariadeniami</a:t>
            </a:r>
            <a:endParaRPr lang="en-US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984" y="3491809"/>
            <a:ext cx="7133532" cy="30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3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Delenie rozhraní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51758" y="2289248"/>
            <a:ext cx="9613861" cy="3599316"/>
          </a:xfrm>
        </p:spPr>
        <p:txBody>
          <a:bodyPr/>
          <a:lstStyle/>
          <a:p>
            <a:r>
              <a:rPr lang="sk-SK">
                <a:solidFill>
                  <a:srgbClr val="002060"/>
                </a:solidFill>
              </a:rPr>
              <a:t>Delenie rozhraní: </a:t>
            </a:r>
          </a:p>
          <a:p>
            <a:pPr lvl="1"/>
            <a:r>
              <a:rPr lang="sk-SK">
                <a:solidFill>
                  <a:srgbClr val="FFFF00"/>
                </a:solidFill>
              </a:rPr>
              <a:t>1. podľa umiestnia rozhrania</a:t>
            </a:r>
          </a:p>
          <a:p>
            <a:pPr lvl="1"/>
            <a:r>
              <a:rPr lang="sk-SK">
                <a:solidFill>
                  <a:srgbClr val="FFFF00"/>
                </a:solidFill>
              </a:rPr>
              <a:t>2. podľa </a:t>
            </a:r>
            <a:r>
              <a:rPr lang="sk-SK" err="1">
                <a:solidFill>
                  <a:srgbClr val="FFFF00"/>
                </a:solidFill>
              </a:rPr>
              <a:t>podľa</a:t>
            </a:r>
            <a:r>
              <a:rPr lang="sk-SK">
                <a:solidFill>
                  <a:srgbClr val="FFFF00"/>
                </a:solidFill>
              </a:rPr>
              <a:t> fyzickej cesty a počtu zariadení </a:t>
            </a:r>
          </a:p>
          <a:p>
            <a:pPr lvl="1"/>
            <a:r>
              <a:rPr lang="sk-SK">
                <a:solidFill>
                  <a:srgbClr val="FFFF00"/>
                </a:solidFill>
              </a:rPr>
              <a:t>3. podľa počtu bitov</a:t>
            </a:r>
          </a:p>
          <a:p>
            <a:pPr lvl="1"/>
            <a:r>
              <a:rPr lang="sk-SK">
                <a:solidFill>
                  <a:srgbClr val="FFFF00"/>
                </a:solidFill>
              </a:rPr>
              <a:t>4. podľa </a:t>
            </a:r>
            <a:r>
              <a:rPr lang="en-US" err="1">
                <a:solidFill>
                  <a:srgbClr val="FFFF00"/>
                </a:solidFill>
              </a:rPr>
              <a:t>smeru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err="1">
                <a:solidFill>
                  <a:srgbClr val="FFFF00"/>
                </a:solidFill>
              </a:rPr>
              <a:t>prenosu</a:t>
            </a:r>
            <a:r>
              <a:rPr lang="en-US">
                <a:solidFill>
                  <a:srgbClr val="FFFF00"/>
                </a:solidFill>
              </a:rPr>
              <a:t> inform</a:t>
            </a:r>
            <a:r>
              <a:rPr lang="sk-SK" err="1">
                <a:solidFill>
                  <a:srgbClr val="FFFF00"/>
                </a:solidFill>
              </a:rPr>
              <a:t>ácií</a:t>
            </a:r>
            <a:r>
              <a:rPr lang="sk-SK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sk-SK">
                <a:solidFill>
                  <a:srgbClr val="FFFF00"/>
                </a:solidFill>
              </a:rPr>
              <a:t>5. podľa synchronizácie prenosu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7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Delenie rozhraní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>
                <a:solidFill>
                  <a:srgbClr val="002060"/>
                </a:solidFill>
              </a:rPr>
              <a:t>1. Delenie rozhraní podľa umiestnenia rozhrania</a:t>
            </a:r>
          </a:p>
          <a:p>
            <a:pPr lvl="1"/>
            <a:r>
              <a:rPr lang="sk-SK">
                <a:solidFill>
                  <a:srgbClr val="FFFF00"/>
                </a:solidFill>
              </a:rPr>
              <a:t>1.1 Vnútorné rozhranie </a:t>
            </a:r>
          </a:p>
          <a:p>
            <a:pPr lvl="2"/>
            <a:r>
              <a:rPr lang="sk-SK"/>
              <a:t>rozhranie v rámci jedného zariadenia</a:t>
            </a:r>
            <a:endParaRPr lang="sk-SK" b="1"/>
          </a:p>
          <a:p>
            <a:pPr lvl="3"/>
            <a:r>
              <a:rPr lang="sk-SK" i="1"/>
              <a:t>Príklad:</a:t>
            </a:r>
            <a:r>
              <a:rPr lang="sk-SK" b="1" i="1"/>
              <a:t> </a:t>
            </a:r>
          </a:p>
          <a:p>
            <a:pPr lvl="4"/>
            <a:r>
              <a:rPr lang="sk-SK" i="1"/>
              <a:t>zbernica vo vnútri počítača, ktorá spája procesor, operačnú pamäť, pevný disk a </a:t>
            </a:r>
            <a:r>
              <a:rPr lang="sk-SK" i="1" err="1"/>
              <a:t>vstupno</a:t>
            </a:r>
            <a:r>
              <a:rPr lang="en-US" i="1"/>
              <a:t>/</a:t>
            </a:r>
            <a:r>
              <a:rPr lang="sk-SK" i="1"/>
              <a:t>výstupné </a:t>
            </a:r>
            <a:r>
              <a:rPr lang="en-US" i="1"/>
              <a:t> </a:t>
            </a:r>
            <a:r>
              <a:rPr lang="en-US" i="1" err="1"/>
              <a:t>zariadenia</a:t>
            </a:r>
            <a:endParaRPr lang="en-US"/>
          </a:p>
          <a:p>
            <a:pPr lvl="1"/>
            <a:r>
              <a:rPr lang="sk-SK">
                <a:solidFill>
                  <a:srgbClr val="FFFF00"/>
                </a:solidFill>
              </a:rPr>
              <a:t>1.2 Vonkajšie rozhranie </a:t>
            </a:r>
            <a:endParaRPr lang="sk-SK" b="1">
              <a:solidFill>
                <a:srgbClr val="FFFF00"/>
              </a:solidFill>
            </a:endParaRPr>
          </a:p>
          <a:p>
            <a:pPr lvl="2"/>
            <a:r>
              <a:rPr lang="sk-SK"/>
              <a:t>rozhranie medzi zariadeniami</a:t>
            </a:r>
          </a:p>
          <a:p>
            <a:pPr lvl="3"/>
            <a:r>
              <a:rPr lang="sk-SK" i="1"/>
              <a:t>Príklady: </a:t>
            </a:r>
          </a:p>
          <a:p>
            <a:pPr lvl="4"/>
            <a:r>
              <a:rPr lang="sk-SK" i="1"/>
              <a:t>prepojenie </a:t>
            </a:r>
            <a:r>
              <a:rPr lang="en-US" i="1" err="1"/>
              <a:t>viacer</a:t>
            </a:r>
            <a:r>
              <a:rPr lang="sk-SK" i="1" err="1"/>
              <a:t>ých</a:t>
            </a:r>
            <a:r>
              <a:rPr lang="sk-SK" i="1"/>
              <a:t> počítačov</a:t>
            </a:r>
            <a:r>
              <a:rPr lang="sk-SK"/>
              <a:t> navzájom</a:t>
            </a:r>
          </a:p>
          <a:p>
            <a:pPr lvl="4"/>
            <a:r>
              <a:rPr lang="sk-SK"/>
              <a:t>pripojenie externých zariadení k počítaču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0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Delenie rozhraní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2. Delenie rozhraní podľa fyzickej cesty a počtu zariadení </a:t>
            </a:r>
          </a:p>
          <a:p>
            <a:pPr lvl="1"/>
            <a:r>
              <a:rPr lang="sk-SK">
                <a:solidFill>
                  <a:srgbClr val="FFFF00"/>
                </a:solidFill>
              </a:rPr>
              <a:t>2.1 Direktívne</a:t>
            </a:r>
            <a:r>
              <a:rPr lang="sk-SK"/>
              <a:t>	</a:t>
            </a:r>
            <a:endParaRPr lang="en-US"/>
          </a:p>
          <a:p>
            <a:pPr lvl="2"/>
            <a:r>
              <a:rPr lang="en-US" err="1"/>
              <a:t>fyzická</a:t>
            </a:r>
            <a:r>
              <a:rPr lang="en-US"/>
              <a:t> cesta </a:t>
            </a:r>
            <a:r>
              <a:rPr lang="en-US" err="1"/>
              <a:t>len</a:t>
            </a:r>
            <a:r>
              <a:rPr lang="en-US"/>
              <a:t> </a:t>
            </a:r>
            <a:r>
              <a:rPr lang="en-US" err="1"/>
              <a:t>medzi</a:t>
            </a:r>
            <a:r>
              <a:rPr lang="en-US"/>
              <a:t> </a:t>
            </a:r>
            <a:r>
              <a:rPr lang="en-US" err="1"/>
              <a:t>dvomi</a:t>
            </a:r>
            <a:r>
              <a:rPr lang="en-US"/>
              <a:t> </a:t>
            </a:r>
            <a:r>
              <a:rPr lang="en-US" err="1"/>
              <a:t>zariadeniami</a:t>
            </a:r>
            <a:r>
              <a:rPr lang="en-US"/>
              <a:t> </a:t>
            </a:r>
            <a:endParaRPr lang="sk-SK"/>
          </a:p>
          <a:p>
            <a:pPr lvl="3"/>
            <a:r>
              <a:rPr lang="en-US" err="1">
                <a:solidFill>
                  <a:srgbClr val="C00000"/>
                </a:solidFill>
              </a:rPr>
              <a:t>výhoda</a:t>
            </a:r>
            <a:r>
              <a:rPr lang="en-US">
                <a:solidFill>
                  <a:srgbClr val="C00000"/>
                </a:solidFill>
              </a:rPr>
              <a:t>: </a:t>
            </a:r>
            <a:endParaRPr lang="sk-SK">
              <a:solidFill>
                <a:srgbClr val="C00000"/>
              </a:solidFill>
            </a:endParaRPr>
          </a:p>
          <a:p>
            <a:pPr lvl="4"/>
            <a:r>
              <a:rPr lang="en-US" err="1"/>
              <a:t>rýchlosť</a:t>
            </a:r>
            <a:r>
              <a:rPr lang="en-US"/>
              <a:t> </a:t>
            </a:r>
            <a:r>
              <a:rPr lang="en-US" err="1"/>
              <a:t>prenosu</a:t>
            </a:r>
            <a:endParaRPr lang="sk-SK"/>
          </a:p>
          <a:p>
            <a:pPr lvl="3"/>
            <a:r>
              <a:rPr lang="en-US" err="1">
                <a:solidFill>
                  <a:srgbClr val="C00000"/>
                </a:solidFill>
              </a:rPr>
              <a:t>nevýhoda</a:t>
            </a:r>
            <a:r>
              <a:rPr lang="en-US">
                <a:solidFill>
                  <a:srgbClr val="C00000"/>
                </a:solidFill>
              </a:rPr>
              <a:t>: </a:t>
            </a:r>
            <a:endParaRPr lang="sk-SK">
              <a:solidFill>
                <a:srgbClr val="C00000"/>
              </a:solidFill>
            </a:endParaRPr>
          </a:p>
          <a:p>
            <a:pPr lvl="4"/>
            <a:r>
              <a:rPr lang="en-US" err="1"/>
              <a:t>zložitosť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 </a:t>
            </a:r>
            <a:r>
              <a:rPr lang="en-US" err="1"/>
              <a:t>viacerých</a:t>
            </a:r>
            <a:r>
              <a:rPr lang="en-US"/>
              <a:t> </a:t>
            </a:r>
            <a:r>
              <a:rPr lang="en-US" err="1"/>
              <a:t>zariadeniach</a:t>
            </a:r>
            <a:r>
              <a:rPr lang="en-US"/>
              <a:t> (</a:t>
            </a:r>
            <a:r>
              <a:rPr lang="en-US" err="1"/>
              <a:t>modulárnosť</a:t>
            </a:r>
            <a:r>
              <a:rPr lang="en-US"/>
              <a:t>) </a:t>
            </a:r>
          </a:p>
          <a:p>
            <a:pPr lvl="4"/>
            <a:r>
              <a:rPr lang="sk-SK"/>
              <a:t>a</a:t>
            </a:r>
            <a:r>
              <a:rPr lang="en-US"/>
              <a:t>k </a:t>
            </a:r>
            <a:r>
              <a:rPr lang="en-US" err="1"/>
              <a:t>má</a:t>
            </a:r>
            <a:r>
              <a:rPr lang="en-US"/>
              <a:t> </a:t>
            </a:r>
            <a:r>
              <a:rPr lang="en-US" err="1"/>
              <a:t>komunikovať</a:t>
            </a:r>
            <a:r>
              <a:rPr lang="en-US"/>
              <a:t> </a:t>
            </a:r>
            <a:r>
              <a:rPr lang="en-US" err="1"/>
              <a:t>každé</a:t>
            </a:r>
            <a:r>
              <a:rPr lang="en-US"/>
              <a:t> </a:t>
            </a:r>
            <a:r>
              <a:rPr lang="en-US" err="1"/>
              <a:t>zariadenie</a:t>
            </a:r>
            <a:r>
              <a:rPr lang="en-US"/>
              <a:t> s </a:t>
            </a:r>
            <a:r>
              <a:rPr lang="en-US" err="1"/>
              <a:t>každým</a:t>
            </a:r>
            <a:r>
              <a:rPr lang="en-US"/>
              <a:t>, </a:t>
            </a:r>
            <a:r>
              <a:rPr lang="en-US" err="1"/>
              <a:t>tak</a:t>
            </a:r>
            <a:r>
              <a:rPr lang="en-US"/>
              <a:t> je </a:t>
            </a:r>
            <a:r>
              <a:rPr lang="en-US" i="1"/>
              <a:t>n</a:t>
            </a:r>
            <a:r>
              <a:rPr lang="en-US" sz="600" i="1"/>
              <a:t>*</a:t>
            </a:r>
            <a:r>
              <a:rPr lang="en-US" i="1"/>
              <a:t>(n-1)/2 </a:t>
            </a:r>
            <a:r>
              <a:rPr lang="en-US" err="1"/>
              <a:t>rozhraní</a:t>
            </a:r>
            <a:r>
              <a:rPr lang="en-US"/>
              <a:t> </a:t>
            </a:r>
            <a:r>
              <a:rPr lang="en-US" err="1"/>
              <a:t>kde</a:t>
            </a:r>
            <a:r>
              <a:rPr lang="en-US"/>
              <a:t> </a:t>
            </a:r>
            <a:r>
              <a:rPr lang="en-US" i="1"/>
              <a:t>n </a:t>
            </a:r>
            <a:r>
              <a:rPr lang="en-US"/>
              <a:t>je </a:t>
            </a:r>
            <a:r>
              <a:rPr lang="en-US" err="1"/>
              <a:t>počet</a:t>
            </a:r>
            <a:r>
              <a:rPr lang="en-US"/>
              <a:t> </a:t>
            </a:r>
            <a:r>
              <a:rPr lang="en-US" err="1"/>
              <a:t>zariadení</a:t>
            </a:r>
            <a:r>
              <a:rPr lang="en-US"/>
              <a:t>. </a:t>
            </a:r>
          </a:p>
          <a:p>
            <a:pPr marL="914400" lvl="2" indent="0">
              <a:buNone/>
            </a:pPr>
            <a:endParaRPr lang="sk-SK"/>
          </a:p>
          <a:p>
            <a:pPr marL="914400" lvl="2" indent="0">
              <a:buNone/>
            </a:pPr>
            <a:endParaRPr lang="sk-SK"/>
          </a:p>
          <a:p>
            <a:pPr lvl="3"/>
            <a:endParaRPr lang="sk-SK"/>
          </a:p>
          <a:p>
            <a:endParaRPr lang="en-US"/>
          </a:p>
          <a:p>
            <a:pPr lvl="1"/>
            <a:endParaRPr lang="en-US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796" y="4965400"/>
            <a:ext cx="2098964" cy="16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2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Delenie rozhraní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2. Delenie rozhraní podľa fyzickej cesty a počtu zariadení </a:t>
            </a:r>
            <a:endParaRPr lang="sk-SK"/>
          </a:p>
          <a:p>
            <a:pPr lvl="1"/>
            <a:r>
              <a:rPr lang="sk-SK">
                <a:solidFill>
                  <a:srgbClr val="FFFF00"/>
                </a:solidFill>
              </a:rPr>
              <a:t>2.2 </a:t>
            </a:r>
            <a:r>
              <a:rPr lang="sk-SK" err="1">
                <a:solidFill>
                  <a:srgbClr val="FFFF00"/>
                </a:solidFill>
              </a:rPr>
              <a:t>Indirektívne</a:t>
            </a:r>
            <a:r>
              <a:rPr lang="sk-SK">
                <a:solidFill>
                  <a:srgbClr val="FFFF00"/>
                </a:solidFill>
              </a:rPr>
              <a:t> </a:t>
            </a:r>
            <a:endParaRPr lang="en-US">
              <a:solidFill>
                <a:srgbClr val="FFFF00"/>
              </a:solidFill>
            </a:endParaRPr>
          </a:p>
          <a:p>
            <a:pPr lvl="2"/>
            <a:r>
              <a:rPr lang="sk-SK">
                <a:solidFill>
                  <a:srgbClr val="C00000"/>
                </a:solidFill>
              </a:rPr>
              <a:t>2.2.1 </a:t>
            </a:r>
            <a:r>
              <a:rPr lang="en-US" err="1">
                <a:solidFill>
                  <a:srgbClr val="C00000"/>
                </a:solidFill>
              </a:rPr>
              <a:t>Zbernicové</a:t>
            </a:r>
            <a:endParaRPr lang="sk-SK">
              <a:solidFill>
                <a:srgbClr val="C00000"/>
              </a:solidFill>
            </a:endParaRPr>
          </a:p>
          <a:p>
            <a:pPr lvl="3"/>
            <a:r>
              <a:rPr lang="en-US" err="1"/>
              <a:t>jedna</a:t>
            </a:r>
            <a:r>
              <a:rPr lang="en-US"/>
              <a:t> </a:t>
            </a:r>
            <a:r>
              <a:rPr lang="en-US" err="1"/>
              <a:t>fyzická</a:t>
            </a:r>
            <a:r>
              <a:rPr lang="en-US"/>
              <a:t> </a:t>
            </a:r>
            <a:r>
              <a:rPr lang="en-US" err="1"/>
              <a:t>cesta</a:t>
            </a:r>
            <a:r>
              <a:rPr lang="en-US"/>
              <a:t> </a:t>
            </a:r>
            <a:r>
              <a:rPr lang="en-US" err="1"/>
              <a:t>medzi</a:t>
            </a:r>
            <a:r>
              <a:rPr lang="en-US"/>
              <a:t> </a:t>
            </a:r>
            <a:r>
              <a:rPr lang="en-US" err="1"/>
              <a:t>viacerými</a:t>
            </a:r>
            <a:r>
              <a:rPr lang="en-US"/>
              <a:t> </a:t>
            </a:r>
            <a:r>
              <a:rPr lang="en-US" err="1"/>
              <a:t>zariadeniami</a:t>
            </a:r>
            <a:r>
              <a:rPr lang="en-US"/>
              <a:t>, ale v </a:t>
            </a:r>
            <a:r>
              <a:rPr lang="en-US" err="1"/>
              <a:t>danom</a:t>
            </a:r>
            <a:r>
              <a:rPr lang="en-US"/>
              <a:t> </a:t>
            </a:r>
            <a:r>
              <a:rPr lang="en-US" err="1"/>
              <a:t>okamihu</a:t>
            </a:r>
            <a:r>
              <a:rPr lang="en-US"/>
              <a:t> </a:t>
            </a:r>
            <a:r>
              <a:rPr lang="en-US" err="1"/>
              <a:t>prichádza</a:t>
            </a:r>
            <a:r>
              <a:rPr lang="en-US"/>
              <a:t> k </a:t>
            </a:r>
            <a:r>
              <a:rPr lang="en-US" err="1"/>
              <a:t>prenosu</a:t>
            </a:r>
            <a:r>
              <a:rPr lang="en-US"/>
              <a:t> </a:t>
            </a:r>
            <a:r>
              <a:rPr lang="en-US" err="1"/>
              <a:t>údajov</a:t>
            </a:r>
            <a:r>
              <a:rPr lang="en-US"/>
              <a:t> </a:t>
            </a:r>
            <a:r>
              <a:rPr lang="en-US" err="1"/>
              <a:t>len</a:t>
            </a:r>
            <a:r>
              <a:rPr lang="en-US"/>
              <a:t> </a:t>
            </a:r>
            <a:r>
              <a:rPr lang="en-US" err="1"/>
              <a:t>medzi</a:t>
            </a:r>
            <a:r>
              <a:rPr lang="en-US"/>
              <a:t> </a:t>
            </a:r>
            <a:r>
              <a:rPr lang="en-US" err="1"/>
              <a:t>dvomi</a:t>
            </a:r>
            <a:r>
              <a:rPr lang="en-US"/>
              <a:t> </a:t>
            </a:r>
            <a:r>
              <a:rPr lang="en-US" err="1"/>
              <a:t>zariadeniami</a:t>
            </a:r>
            <a:r>
              <a:rPr lang="en-US"/>
              <a:t> </a:t>
            </a:r>
          </a:p>
          <a:p>
            <a:pPr lvl="3"/>
            <a:r>
              <a:rPr lang="pl-PL"/>
              <a:t>počet ciest pre údaje pri zberniciach </a:t>
            </a:r>
          </a:p>
          <a:p>
            <a:pPr lvl="4"/>
            <a:r>
              <a:rPr lang="en-US">
                <a:solidFill>
                  <a:srgbClr val="7030A0"/>
                </a:solidFill>
              </a:rPr>
              <a:t>a. </a:t>
            </a:r>
            <a:r>
              <a:rPr lang="en-US" err="1">
                <a:solidFill>
                  <a:srgbClr val="7030A0"/>
                </a:solidFill>
              </a:rPr>
              <a:t>špecializované</a:t>
            </a:r>
            <a:r>
              <a:rPr lang="en-US">
                <a:solidFill>
                  <a:srgbClr val="7030A0"/>
                </a:solidFill>
              </a:rPr>
              <a:t> </a:t>
            </a:r>
            <a:endParaRPr lang="sk-SK"/>
          </a:p>
          <a:p>
            <a:pPr lvl="5"/>
            <a:r>
              <a:rPr lang="en-US" err="1"/>
              <a:t>prenos</a:t>
            </a:r>
            <a:r>
              <a:rPr lang="en-US"/>
              <a:t> </a:t>
            </a:r>
            <a:r>
              <a:rPr lang="en-US" err="1"/>
              <a:t>dát</a:t>
            </a:r>
            <a:r>
              <a:rPr lang="en-US"/>
              <a:t>, </a:t>
            </a:r>
            <a:r>
              <a:rPr lang="en-US" err="1"/>
              <a:t>adries</a:t>
            </a:r>
            <a:r>
              <a:rPr lang="en-US"/>
              <a:t>, </a:t>
            </a:r>
            <a:r>
              <a:rPr lang="en-US" err="1"/>
              <a:t>riadiacich</a:t>
            </a:r>
            <a:r>
              <a:rPr lang="en-US"/>
              <a:t> </a:t>
            </a:r>
            <a:r>
              <a:rPr lang="en-US" err="1"/>
              <a:t>signálov</a:t>
            </a:r>
            <a:r>
              <a:rPr lang="en-US"/>
              <a:t> </a:t>
            </a:r>
            <a:r>
              <a:rPr lang="en-US" err="1"/>
              <a:t>po</a:t>
            </a:r>
            <a:r>
              <a:rPr lang="en-US"/>
              <a:t> extra </a:t>
            </a:r>
            <a:r>
              <a:rPr lang="en-US" err="1"/>
              <a:t>linkách</a:t>
            </a:r>
            <a:r>
              <a:rPr lang="en-US"/>
              <a:t> (</a:t>
            </a:r>
            <a:r>
              <a:rPr lang="en-US" err="1"/>
              <a:t>zberniciach</a:t>
            </a:r>
            <a:r>
              <a:rPr lang="en-US"/>
              <a:t>) </a:t>
            </a:r>
          </a:p>
          <a:p>
            <a:pPr lvl="4"/>
            <a:r>
              <a:rPr lang="en-US">
                <a:solidFill>
                  <a:srgbClr val="7030A0"/>
                </a:solidFill>
              </a:rPr>
              <a:t>b. </a:t>
            </a:r>
            <a:r>
              <a:rPr lang="en-US" err="1">
                <a:solidFill>
                  <a:srgbClr val="7030A0"/>
                </a:solidFill>
              </a:rPr>
              <a:t>univerzálne</a:t>
            </a:r>
            <a:r>
              <a:rPr lang="en-US">
                <a:solidFill>
                  <a:srgbClr val="7030A0"/>
                </a:solidFill>
              </a:rPr>
              <a:t> </a:t>
            </a:r>
            <a:endParaRPr lang="sk-SK"/>
          </a:p>
          <a:p>
            <a:pPr lvl="5"/>
            <a:r>
              <a:rPr lang="en-US" err="1"/>
              <a:t>po</a:t>
            </a:r>
            <a:r>
              <a:rPr lang="en-US"/>
              <a:t> </a:t>
            </a:r>
            <a:r>
              <a:rPr lang="en-US" err="1"/>
              <a:t>jednej</a:t>
            </a:r>
            <a:r>
              <a:rPr lang="en-US"/>
              <a:t> </a:t>
            </a:r>
            <a:r>
              <a:rPr lang="en-US" err="1"/>
              <a:t>zbernici</a:t>
            </a:r>
            <a:r>
              <a:rPr lang="en-US"/>
              <a:t> </a:t>
            </a:r>
            <a:r>
              <a:rPr lang="en-US" err="1"/>
              <a:t>prenos</a:t>
            </a:r>
            <a:r>
              <a:rPr lang="en-US"/>
              <a:t> </a:t>
            </a:r>
            <a:r>
              <a:rPr lang="en-US" err="1"/>
              <a:t>dát</a:t>
            </a:r>
            <a:r>
              <a:rPr lang="en-US"/>
              <a:t>, </a:t>
            </a:r>
            <a:r>
              <a:rPr lang="en-US" err="1"/>
              <a:t>adries</a:t>
            </a:r>
            <a:r>
              <a:rPr lang="en-US"/>
              <a:t>, </a:t>
            </a:r>
            <a:r>
              <a:rPr lang="en-US" err="1"/>
              <a:t>riadiacich</a:t>
            </a:r>
            <a:r>
              <a:rPr lang="en-US"/>
              <a:t> </a:t>
            </a:r>
            <a:r>
              <a:rPr lang="en-US" err="1"/>
              <a:t>signálov</a:t>
            </a:r>
            <a:r>
              <a:rPr lang="en-US"/>
              <a:t> v </a:t>
            </a:r>
            <a:r>
              <a:rPr lang="en-US" err="1"/>
              <a:t>rôznych</a:t>
            </a:r>
            <a:r>
              <a:rPr lang="en-US"/>
              <a:t> </a:t>
            </a:r>
            <a:r>
              <a:rPr lang="en-US" err="1"/>
              <a:t>časoch</a:t>
            </a:r>
            <a:r>
              <a:rPr lang="en-US"/>
              <a:t> </a:t>
            </a:r>
            <a:endParaRPr lang="en-US">
              <a:solidFill>
                <a:srgbClr val="7030A0"/>
              </a:solidFill>
            </a:endParaRPr>
          </a:p>
          <a:p>
            <a:pPr lvl="2"/>
            <a:r>
              <a:rPr lang="en-US">
                <a:solidFill>
                  <a:srgbClr val="C00000"/>
                </a:solidFill>
              </a:rPr>
              <a:t>2.2.2 </a:t>
            </a:r>
            <a:r>
              <a:rPr lang="sk-SK" err="1">
                <a:solidFill>
                  <a:srgbClr val="C00000"/>
                </a:solidFill>
              </a:rPr>
              <a:t>K</a:t>
            </a:r>
            <a:r>
              <a:rPr lang="en-US" err="1">
                <a:solidFill>
                  <a:srgbClr val="C00000"/>
                </a:solidFill>
              </a:rPr>
              <a:t>ruhové</a:t>
            </a: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rgbClr val="C00000"/>
                </a:solidFill>
              </a:rPr>
              <a:t>(Token Ring)</a:t>
            </a:r>
            <a:r>
              <a:rPr lang="en-US">
                <a:solidFill>
                  <a:srgbClr val="7030A0"/>
                </a:solidFill>
              </a:rPr>
              <a:t> </a:t>
            </a:r>
            <a:endParaRPr lang="sk-SK">
              <a:solidFill>
                <a:srgbClr val="7030A0"/>
              </a:solidFill>
            </a:endParaRPr>
          </a:p>
          <a:p>
            <a:pPr lvl="2"/>
            <a:endParaRPr lang="en-US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0" y="5267325"/>
            <a:ext cx="47434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2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Delenie rozhraní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3. Delenie podľa počtu bitov</a:t>
            </a:r>
          </a:p>
          <a:p>
            <a:pPr lvl="1"/>
            <a:r>
              <a:rPr lang="sk-SK">
                <a:solidFill>
                  <a:srgbClr val="FFFF00"/>
                </a:solidFill>
              </a:rPr>
              <a:t>3.1 Paralelné</a:t>
            </a:r>
            <a:endParaRPr lang="en-US"/>
          </a:p>
          <a:p>
            <a:pPr lvl="2"/>
            <a:r>
              <a:rPr lang="en-US" err="1"/>
              <a:t>prenos</a:t>
            </a:r>
            <a:r>
              <a:rPr lang="en-US"/>
              <a:t> </a:t>
            </a:r>
            <a:r>
              <a:rPr lang="en-US" err="1"/>
              <a:t>bitov</a:t>
            </a:r>
            <a:r>
              <a:rPr lang="en-US"/>
              <a:t> </a:t>
            </a:r>
            <a:r>
              <a:rPr lang="en-US" err="1"/>
              <a:t>naraz</a:t>
            </a:r>
            <a:r>
              <a:rPr lang="en-US"/>
              <a:t> (v </a:t>
            </a:r>
            <a:r>
              <a:rPr lang="en-US" err="1"/>
              <a:t>jednom</a:t>
            </a:r>
            <a:r>
              <a:rPr lang="en-US"/>
              <a:t> </a:t>
            </a:r>
            <a:r>
              <a:rPr lang="en-US" err="1"/>
              <a:t>čase</a:t>
            </a:r>
            <a:r>
              <a:rPr lang="en-US"/>
              <a:t> </a:t>
            </a:r>
            <a:r>
              <a:rPr lang="en-US" err="1"/>
              <a:t>všetky</a:t>
            </a:r>
            <a:r>
              <a:rPr lang="en-US"/>
              <a:t> bity) </a:t>
            </a:r>
            <a:endParaRPr lang="sk-SK"/>
          </a:p>
          <a:p>
            <a:pPr lvl="3"/>
            <a:r>
              <a:rPr lang="en-US" err="1"/>
              <a:t>výhoda</a:t>
            </a:r>
            <a:r>
              <a:rPr lang="en-US"/>
              <a:t>: </a:t>
            </a:r>
            <a:r>
              <a:rPr lang="en-US" err="1"/>
              <a:t>rýchlosť</a:t>
            </a:r>
            <a:r>
              <a:rPr lang="en-US"/>
              <a:t> </a:t>
            </a:r>
            <a:endParaRPr lang="sk-SK"/>
          </a:p>
          <a:p>
            <a:pPr lvl="3"/>
            <a:r>
              <a:rPr lang="en-US" err="1"/>
              <a:t>nevýhoda</a:t>
            </a:r>
            <a:r>
              <a:rPr lang="en-US"/>
              <a:t>: </a:t>
            </a:r>
            <a:r>
              <a:rPr lang="en-US" err="1"/>
              <a:t>použitie</a:t>
            </a:r>
            <a:r>
              <a:rPr lang="en-US"/>
              <a:t> </a:t>
            </a:r>
            <a:r>
              <a:rPr lang="en-US" err="1"/>
              <a:t>len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krátke</a:t>
            </a:r>
            <a:r>
              <a:rPr lang="en-US"/>
              <a:t> </a:t>
            </a:r>
            <a:r>
              <a:rPr lang="en-US" err="1"/>
              <a:t>vzdialenosti</a:t>
            </a:r>
            <a:r>
              <a:rPr lang="en-US"/>
              <a:t> (</a:t>
            </a:r>
            <a:r>
              <a:rPr lang="en-US" err="1"/>
              <a:t>množstvo</a:t>
            </a:r>
            <a:r>
              <a:rPr lang="en-US"/>
              <a:t> </a:t>
            </a:r>
            <a:r>
              <a:rPr lang="en-US" err="1"/>
              <a:t>vodičov</a:t>
            </a:r>
            <a:r>
              <a:rPr lang="en-US"/>
              <a:t> </a:t>
            </a:r>
            <a:r>
              <a:rPr lang="sk-SK"/>
              <a:t>-</a:t>
            </a:r>
            <a:r>
              <a:rPr lang="en-US"/>
              <a:t>&gt; </a:t>
            </a:r>
            <a:r>
              <a:rPr lang="en-US" err="1"/>
              <a:t>cena</a:t>
            </a:r>
            <a:r>
              <a:rPr lang="en-US"/>
              <a:t>) </a:t>
            </a:r>
            <a:endParaRPr lang="sk-SK">
              <a:solidFill>
                <a:srgbClr val="FFFF00"/>
              </a:solidFill>
            </a:endParaRPr>
          </a:p>
          <a:p>
            <a:pPr lvl="1"/>
            <a:r>
              <a:rPr lang="sk-SK">
                <a:solidFill>
                  <a:srgbClr val="FFFF00"/>
                </a:solidFill>
              </a:rPr>
              <a:t>3.2 Sériové</a:t>
            </a:r>
            <a:endParaRPr lang="en-US"/>
          </a:p>
          <a:p>
            <a:pPr lvl="2"/>
            <a:r>
              <a:rPr lang="en-US" err="1"/>
              <a:t>prenos</a:t>
            </a:r>
            <a:r>
              <a:rPr lang="en-US"/>
              <a:t> </a:t>
            </a:r>
            <a:r>
              <a:rPr lang="en-US" err="1"/>
              <a:t>bitov</a:t>
            </a:r>
            <a:r>
              <a:rPr lang="en-US"/>
              <a:t> </a:t>
            </a:r>
            <a:r>
              <a:rPr lang="en-US" err="1"/>
              <a:t>postupne</a:t>
            </a:r>
            <a:r>
              <a:rPr lang="en-US"/>
              <a:t> (</a:t>
            </a:r>
            <a:r>
              <a:rPr lang="en-US" err="1"/>
              <a:t>všetky</a:t>
            </a:r>
            <a:r>
              <a:rPr lang="en-US"/>
              <a:t> bity </a:t>
            </a:r>
            <a:r>
              <a:rPr lang="en-US" err="1"/>
              <a:t>postupne</a:t>
            </a:r>
            <a:r>
              <a:rPr lang="en-US"/>
              <a:t>, v </a:t>
            </a:r>
            <a:r>
              <a:rPr lang="en-US" err="1"/>
              <a:t>rôznom</a:t>
            </a:r>
            <a:r>
              <a:rPr lang="en-US"/>
              <a:t> </a:t>
            </a:r>
            <a:r>
              <a:rPr lang="en-US" err="1"/>
              <a:t>po</a:t>
            </a:r>
            <a:r>
              <a:rPr lang="en-US"/>
              <a:t> </a:t>
            </a:r>
            <a:r>
              <a:rPr lang="en-US" err="1"/>
              <a:t>sebe</a:t>
            </a:r>
            <a:r>
              <a:rPr lang="en-US"/>
              <a:t> </a:t>
            </a:r>
            <a:r>
              <a:rPr lang="en-US" err="1"/>
              <a:t>idúcom</a:t>
            </a:r>
            <a:r>
              <a:rPr lang="en-US"/>
              <a:t> </a:t>
            </a:r>
            <a:r>
              <a:rPr lang="en-US" err="1"/>
              <a:t>čase</a:t>
            </a:r>
            <a:r>
              <a:rPr lang="en-US"/>
              <a:t>)</a:t>
            </a:r>
          </a:p>
          <a:p>
            <a:pPr lvl="3"/>
            <a:r>
              <a:rPr lang="en-US" err="1"/>
              <a:t>nevýhoda</a:t>
            </a:r>
            <a:r>
              <a:rPr lang="en-US"/>
              <a:t>: </a:t>
            </a:r>
            <a:r>
              <a:rPr lang="en-US" err="1"/>
              <a:t>rýchlosť</a:t>
            </a:r>
            <a:r>
              <a:rPr lang="en-US"/>
              <a:t> </a:t>
            </a:r>
          </a:p>
          <a:p>
            <a:pPr lvl="3"/>
            <a:r>
              <a:rPr lang="en-US" err="1"/>
              <a:t>výhoda</a:t>
            </a:r>
            <a:r>
              <a:rPr lang="en-US"/>
              <a:t>: </a:t>
            </a:r>
            <a:r>
              <a:rPr lang="en-US" err="1"/>
              <a:t>použitie</a:t>
            </a:r>
            <a:r>
              <a:rPr lang="en-US"/>
              <a:t> </a:t>
            </a:r>
            <a:r>
              <a:rPr lang="en-US" err="1"/>
              <a:t>aj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dlhé</a:t>
            </a:r>
            <a:r>
              <a:rPr lang="en-US"/>
              <a:t> </a:t>
            </a:r>
            <a:r>
              <a:rPr lang="en-US" err="1"/>
              <a:t>vzdialenosti</a:t>
            </a:r>
            <a:r>
              <a:rPr lang="en-US"/>
              <a:t> (</a:t>
            </a:r>
            <a:r>
              <a:rPr lang="en-US" err="1"/>
              <a:t>dva</a:t>
            </a:r>
            <a:r>
              <a:rPr lang="en-US"/>
              <a:t> </a:t>
            </a:r>
            <a:r>
              <a:rPr lang="en-US" err="1"/>
              <a:t>vodiče</a:t>
            </a:r>
            <a:r>
              <a:rPr lang="en-US"/>
              <a:t> -&gt; </a:t>
            </a:r>
            <a:r>
              <a:rPr lang="en-US" err="1"/>
              <a:t>cena</a:t>
            </a:r>
            <a:r>
              <a:rPr lang="en-US"/>
              <a:t>) </a:t>
            </a:r>
          </a:p>
          <a:p>
            <a:pPr lvl="2"/>
            <a:endParaRPr lang="sk-SK">
              <a:solidFill>
                <a:srgbClr val="FFFF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4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Delenie rozhraní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4. Delenie podľa smeru prenosu informácií </a:t>
            </a:r>
            <a:endParaRPr lang="en-US"/>
          </a:p>
          <a:p>
            <a:pPr lvl="1"/>
            <a:r>
              <a:rPr lang="en-US">
                <a:solidFill>
                  <a:srgbClr val="FFFF00"/>
                </a:solidFill>
              </a:rPr>
              <a:t>4.1. IN (</a:t>
            </a:r>
            <a:r>
              <a:rPr lang="en-US" err="1">
                <a:solidFill>
                  <a:srgbClr val="FFFF00"/>
                </a:solidFill>
              </a:rPr>
              <a:t>vstupné</a:t>
            </a:r>
            <a:r>
              <a:rPr lang="en-US">
                <a:solidFill>
                  <a:srgbClr val="FFFF00"/>
                </a:solidFill>
              </a:rPr>
              <a:t>) </a:t>
            </a:r>
            <a:endParaRPr lang="sk-SK">
              <a:solidFill>
                <a:srgbClr val="FFFF00"/>
              </a:solidFill>
            </a:endParaRPr>
          </a:p>
          <a:p>
            <a:pPr lvl="1"/>
            <a:r>
              <a:rPr lang="en-US">
                <a:solidFill>
                  <a:srgbClr val="FFFF00"/>
                </a:solidFill>
              </a:rPr>
              <a:t>4.2. OUT (</a:t>
            </a:r>
            <a:r>
              <a:rPr lang="en-US" err="1">
                <a:solidFill>
                  <a:srgbClr val="FFFF00"/>
                </a:solidFill>
              </a:rPr>
              <a:t>výstupné</a:t>
            </a:r>
            <a:r>
              <a:rPr lang="en-US">
                <a:solidFill>
                  <a:srgbClr val="FFFF00"/>
                </a:solidFill>
              </a:rPr>
              <a:t>)</a:t>
            </a:r>
            <a:endParaRPr lang="sk-SK">
              <a:solidFill>
                <a:srgbClr val="FFFF00"/>
              </a:solidFill>
            </a:endParaRPr>
          </a:p>
          <a:p>
            <a:pPr lvl="2"/>
            <a:r>
              <a:rPr lang="sk-SK"/>
              <a:t>údaje sa prenášajú iba jedným smerom </a:t>
            </a:r>
            <a:endParaRPr lang="en-US"/>
          </a:p>
          <a:p>
            <a:pPr lvl="1"/>
            <a:r>
              <a:rPr lang="en-US">
                <a:solidFill>
                  <a:srgbClr val="FFFF00"/>
                </a:solidFill>
              </a:rPr>
              <a:t>4.3. IN/OUT (</a:t>
            </a:r>
            <a:r>
              <a:rPr lang="en-US" err="1">
                <a:solidFill>
                  <a:srgbClr val="FFFF00"/>
                </a:solidFill>
              </a:rPr>
              <a:t>obojsmerné</a:t>
            </a:r>
            <a:r>
              <a:rPr lang="en-US">
                <a:solidFill>
                  <a:srgbClr val="FFFF00"/>
                </a:solidFill>
              </a:rPr>
              <a:t>)</a:t>
            </a:r>
            <a:r>
              <a:rPr lang="en-US"/>
              <a:t> </a:t>
            </a:r>
          </a:p>
          <a:p>
            <a:pPr lvl="2"/>
            <a:r>
              <a:rPr lang="en-US">
                <a:solidFill>
                  <a:srgbClr val="C00000"/>
                </a:solidFill>
              </a:rPr>
              <a:t>4.3.1. Half Duplex </a:t>
            </a:r>
            <a:endParaRPr lang="sk-SK">
              <a:solidFill>
                <a:srgbClr val="C00000"/>
              </a:solidFill>
            </a:endParaRPr>
          </a:p>
          <a:p>
            <a:pPr lvl="3"/>
            <a:r>
              <a:rPr lang="sk-SK"/>
              <a:t>údaje sa prenášajú iba oboma smermi, no v danom okamihu sa môže iba vysielať alebo prijímať </a:t>
            </a:r>
            <a:endParaRPr lang="en-US">
              <a:solidFill>
                <a:srgbClr val="C00000"/>
              </a:solidFill>
            </a:endParaRPr>
          </a:p>
          <a:p>
            <a:pPr lvl="2"/>
            <a:r>
              <a:rPr lang="en-US">
                <a:solidFill>
                  <a:srgbClr val="C00000"/>
                </a:solidFill>
              </a:rPr>
              <a:t>4.3.2. Full Duplex</a:t>
            </a:r>
            <a:endParaRPr lang="sk-SK">
              <a:solidFill>
                <a:srgbClr val="C00000"/>
              </a:solidFill>
            </a:endParaRPr>
          </a:p>
          <a:p>
            <a:pPr lvl="3"/>
            <a:r>
              <a:rPr lang="sk-SK"/>
              <a:t>údaje sa prenášajú iba oboma smermi a v danom okamihu sa môže vysielať aj prijímať </a:t>
            </a:r>
            <a:r>
              <a:rPr lang="en-US">
                <a:solidFill>
                  <a:srgbClr val="C00000"/>
                </a:solidFill>
              </a:rPr>
              <a:t> </a:t>
            </a:r>
          </a:p>
          <a:p>
            <a:endParaRPr lang="en-US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617" y="2975956"/>
            <a:ext cx="6093497" cy="102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Delenie rozhraní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192726" cy="3599316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5. Delenie podľa </a:t>
            </a:r>
            <a:r>
              <a:rPr lang="sk-SK" err="1">
                <a:solidFill>
                  <a:srgbClr val="002060"/>
                </a:solidFill>
              </a:rPr>
              <a:t>synchonizácie</a:t>
            </a:r>
            <a:r>
              <a:rPr lang="sk-SK">
                <a:solidFill>
                  <a:srgbClr val="002060"/>
                </a:solidFill>
              </a:rPr>
              <a:t> prenosu</a:t>
            </a:r>
            <a:endParaRPr lang="en-US"/>
          </a:p>
          <a:p>
            <a:pPr lvl="1"/>
            <a:r>
              <a:rPr lang="en-US">
                <a:solidFill>
                  <a:srgbClr val="FFFF00"/>
                </a:solidFill>
              </a:rPr>
              <a:t>5.1 </a:t>
            </a:r>
            <a:r>
              <a:rPr lang="en-US" err="1">
                <a:solidFill>
                  <a:srgbClr val="FFFF00"/>
                </a:solidFill>
              </a:rPr>
              <a:t>synchrónny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sk-SK">
                <a:solidFill>
                  <a:srgbClr val="FFFF00"/>
                </a:solidFill>
              </a:rPr>
              <a:t>prenos</a:t>
            </a:r>
          </a:p>
          <a:p>
            <a:pPr lvl="2"/>
            <a:r>
              <a:rPr lang="en-US" err="1"/>
              <a:t>prenos</a:t>
            </a:r>
            <a:r>
              <a:rPr lang="en-US"/>
              <a:t> je </a:t>
            </a:r>
            <a:r>
              <a:rPr lang="en-US" err="1"/>
              <a:t>zabezpečený</a:t>
            </a:r>
            <a:r>
              <a:rPr lang="en-US"/>
              <a:t> </a:t>
            </a:r>
            <a:r>
              <a:rPr lang="en-US" err="1"/>
              <a:t>časovacími</a:t>
            </a:r>
            <a:r>
              <a:rPr lang="en-US"/>
              <a:t> (</a:t>
            </a:r>
            <a:r>
              <a:rPr lang="en-US" err="1"/>
              <a:t>synchrónnymi</a:t>
            </a:r>
            <a:r>
              <a:rPr lang="en-US"/>
              <a:t>) </a:t>
            </a:r>
            <a:r>
              <a:rPr lang="en-US" err="1"/>
              <a:t>signálmi</a:t>
            </a:r>
            <a:r>
              <a:rPr lang="en-US"/>
              <a:t> </a:t>
            </a:r>
            <a:endParaRPr lang="sk-SK"/>
          </a:p>
          <a:p>
            <a:pPr lvl="2"/>
            <a:r>
              <a:rPr lang="en-US" err="1">
                <a:solidFill>
                  <a:srgbClr val="C00000"/>
                </a:solidFill>
              </a:rPr>
              <a:t>výhoda</a:t>
            </a:r>
            <a:r>
              <a:rPr lang="en-US">
                <a:solidFill>
                  <a:srgbClr val="C00000"/>
                </a:solidFill>
              </a:rPr>
              <a:t>: </a:t>
            </a:r>
            <a:r>
              <a:rPr lang="en-US" err="1"/>
              <a:t>rýchlosť</a:t>
            </a:r>
            <a:endParaRPr lang="en-US"/>
          </a:p>
          <a:p>
            <a:pPr lvl="2"/>
            <a:r>
              <a:rPr lang="en-US" err="1">
                <a:solidFill>
                  <a:srgbClr val="C00000"/>
                </a:solidFill>
              </a:rPr>
              <a:t>nevýhoda</a:t>
            </a:r>
            <a:r>
              <a:rPr lang="en-US">
                <a:solidFill>
                  <a:srgbClr val="C00000"/>
                </a:solidFill>
              </a:rPr>
              <a:t>: </a:t>
            </a:r>
            <a:r>
              <a:rPr lang="en-US" err="1"/>
              <a:t>použitie</a:t>
            </a:r>
            <a:r>
              <a:rPr lang="en-US"/>
              <a:t> </a:t>
            </a:r>
            <a:r>
              <a:rPr lang="en-US" err="1"/>
              <a:t>len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krátke</a:t>
            </a:r>
            <a:r>
              <a:rPr lang="en-US"/>
              <a:t> </a:t>
            </a:r>
            <a:r>
              <a:rPr lang="en-US" err="1"/>
              <a:t>vzdialenosti</a:t>
            </a:r>
            <a:r>
              <a:rPr lang="en-US"/>
              <a:t> </a:t>
            </a:r>
          </a:p>
          <a:p>
            <a:pPr lvl="3"/>
            <a:r>
              <a:rPr lang="pl-PL"/>
              <a:t>(chybovosť z dôvodu rôzneho oneskorenia na </a:t>
            </a:r>
            <a:r>
              <a:rPr lang="en-US" err="1"/>
              <a:t>dátových</a:t>
            </a:r>
            <a:r>
              <a:rPr lang="en-US"/>
              <a:t> a </a:t>
            </a:r>
            <a:r>
              <a:rPr lang="en-US" err="1"/>
              <a:t>synchronizačných</a:t>
            </a:r>
            <a:r>
              <a:rPr lang="en-US"/>
              <a:t> </a:t>
            </a:r>
            <a:r>
              <a:rPr lang="en-US" err="1"/>
              <a:t>linkách</a:t>
            </a:r>
            <a:r>
              <a:rPr lang="en-US"/>
              <a:t>. </a:t>
            </a:r>
            <a:endParaRPr lang="sk-SK"/>
          </a:p>
          <a:p>
            <a:pPr lvl="3"/>
            <a:r>
              <a:rPr lang="sk-SK"/>
              <a:t>a</a:t>
            </a:r>
            <a:r>
              <a:rPr lang="en-US"/>
              <a:t>k </a:t>
            </a:r>
            <a:r>
              <a:rPr lang="en-US" err="1"/>
              <a:t>chceme</a:t>
            </a:r>
            <a:r>
              <a:rPr lang="en-US"/>
              <a:t> </a:t>
            </a:r>
            <a:r>
              <a:rPr lang="en-US" err="1"/>
              <a:t>použiť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väčšie</a:t>
            </a:r>
            <a:r>
              <a:rPr lang="en-US"/>
              <a:t> </a:t>
            </a:r>
            <a:r>
              <a:rPr lang="en-US" err="1"/>
              <a:t>vzdialenosti</a:t>
            </a:r>
            <a:r>
              <a:rPr lang="en-US"/>
              <a:t>, </a:t>
            </a:r>
            <a:r>
              <a:rPr lang="en-US" err="1"/>
              <a:t>tak</a:t>
            </a:r>
            <a:r>
              <a:rPr lang="en-US"/>
              <a:t> </a:t>
            </a:r>
            <a:r>
              <a:rPr lang="en-US" err="1"/>
              <a:t>sa</a:t>
            </a:r>
            <a:r>
              <a:rPr lang="en-US"/>
              <a:t> </a:t>
            </a:r>
            <a:r>
              <a:rPr lang="en-US" err="1"/>
              <a:t>zmiešavajú</a:t>
            </a:r>
            <a:r>
              <a:rPr lang="en-US"/>
              <a:t> </a:t>
            </a:r>
            <a:r>
              <a:rPr lang="en-US" err="1"/>
              <a:t>dátové</a:t>
            </a:r>
            <a:r>
              <a:rPr lang="en-US"/>
              <a:t> a </a:t>
            </a:r>
            <a:r>
              <a:rPr lang="en-US" err="1"/>
              <a:t>synchrónne</a:t>
            </a:r>
            <a:r>
              <a:rPr lang="en-US"/>
              <a:t> </a:t>
            </a:r>
            <a:r>
              <a:rPr lang="en-US" err="1"/>
              <a:t>signály</a:t>
            </a:r>
            <a:r>
              <a:rPr lang="en-US"/>
              <a:t>) </a:t>
            </a:r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24531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6EDE4319A11C4FA7DB10143A1D2B09" ma:contentTypeVersion="7" ma:contentTypeDescription="Umožňuje vytvoriť nový dokument." ma:contentTypeScope="" ma:versionID="8326ebf88074553dc11148e509bc90ed">
  <xsd:schema xmlns:xsd="http://www.w3.org/2001/XMLSchema" xmlns:xs="http://www.w3.org/2001/XMLSchema" xmlns:p="http://schemas.microsoft.com/office/2006/metadata/properties" xmlns:ns2="88cbec32-69bb-4591-b025-b62bdc1609e9" targetNamespace="http://schemas.microsoft.com/office/2006/metadata/properties" ma:root="true" ma:fieldsID="3516057aba64f827df443aea10c041a1" ns2:_="">
    <xsd:import namespace="88cbec32-69bb-4591-b025-b62bdc160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ec32-69bb-4591-b025-b62bdc160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CD063D-0720-4E75-8DFD-01EE0AA36D71}">
  <ds:schemaRefs>
    <ds:schemaRef ds:uri="9d4da41c-649e-4a15-bc5e-131b65047d7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2C67D5A-27D8-4772-81C8-83D9BE7C092D}"/>
</file>

<file path=customXml/itemProps3.xml><?xml version="1.0" encoding="utf-8"?>
<ds:datastoreItem xmlns:ds="http://schemas.openxmlformats.org/officeDocument/2006/customXml" ds:itemID="{087945D1-7BC7-4A55-B08C-CC1D4771D0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Application>Microsoft Office PowerPoint</Application>
  <PresentationFormat>Širokouhlá</PresentationFormat>
  <Slides>13</Slides>
  <Notes>0</Notes>
  <HiddenSlides>0</HiddenSlide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Berlín</vt:lpstr>
      <vt:lpstr>Delenie rozhraní</vt:lpstr>
      <vt:lpstr>Delenie rozhraní</vt:lpstr>
      <vt:lpstr>Delenie rozhraní</vt:lpstr>
      <vt:lpstr>Delenie rozhraní</vt:lpstr>
      <vt:lpstr>Delenie rozhraní</vt:lpstr>
      <vt:lpstr>Delenie rozhraní</vt:lpstr>
      <vt:lpstr>Delenie rozhraní</vt:lpstr>
      <vt:lpstr>Delenie rozhraní</vt:lpstr>
      <vt:lpstr>Delenie rozhraní</vt:lpstr>
      <vt:lpstr>Delenie rozhraní</vt:lpstr>
      <vt:lpstr>Delenie rozhraní</vt:lpstr>
      <vt:lpstr>Delenie rozhraní</vt:lpstr>
      <vt:lpstr>Delenie rozhraní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Základné rozhrania</dc:title>
  <dc:creator>Enermax</dc:creator>
  <cp:revision>7</cp:revision>
  <dcterms:created xsi:type="dcterms:W3CDTF">2020-09-27T07:16:46Z</dcterms:created>
  <dcterms:modified xsi:type="dcterms:W3CDTF">2025-10-20T20:22:46Z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0x010100956EDE4319A11C4FA7DB10143A1D2B09</vt:lpwstr>
  </property>
  <property fmtid="{D5CDD505-2E9C-101B-9397-08002B2CF9AE}" pid="3" name="MediaServiceImageTags">
    <vt:lpwstr/>
  </property>
</Properties>
</file>