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81" r:id="rId6"/>
    <p:sldId id="283" r:id="rId7"/>
    <p:sldId id="298" r:id="rId8"/>
    <p:sldId id="284" r:id="rId9"/>
    <p:sldId id="299" r:id="rId10"/>
    <p:sldId id="301" r:id="rId11"/>
    <p:sldId id="285" r:id="rId12"/>
    <p:sldId id="302" r:id="rId13"/>
    <p:sldId id="286" r:id="rId14"/>
    <p:sldId id="303" r:id="rId15"/>
    <p:sldId id="287" r:id="rId16"/>
    <p:sldId id="304" r:id="rId17"/>
    <p:sldId id="288" r:id="rId18"/>
    <p:sldId id="307" r:id="rId19"/>
    <p:sldId id="289" r:id="rId20"/>
    <p:sldId id="290" r:id="rId21"/>
    <p:sldId id="291" r:id="rId22"/>
    <p:sldId id="305" r:id="rId23"/>
    <p:sldId id="292" r:id="rId24"/>
    <p:sldId id="293" r:id="rId25"/>
    <p:sldId id="308" r:id="rId26"/>
    <p:sldId id="309" r:id="rId27"/>
    <p:sldId id="294" r:id="rId28"/>
    <p:sldId id="295" r:id="rId29"/>
    <p:sldId id="296" r:id="rId30"/>
    <p:sldId id="310" r:id="rId31"/>
    <p:sldId id="311" r:id="rId32"/>
    <p:sldId id="297" r:id="rId33"/>
    <p:sldId id="312" r:id="rId34"/>
    <p:sldId id="314" r:id="rId35"/>
    <p:sldId id="313" r:id="rId36"/>
    <p:sldId id="315" r:id="rId37"/>
    <p:sldId id="316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847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0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626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2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62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75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26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60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71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026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20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0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7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04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25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90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DDD6-0DF1-49F1-B8EA-CD1AD31FAF68}" type="datetimeFigureOut">
              <a:rPr lang="sk-SK" smtClean="0"/>
              <a:t>13.04.2022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BEC7-EF5A-460C-ACCD-843FF4BAA5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366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Typy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Mgr. Ing. Martin </a:t>
            </a:r>
            <a:r>
              <a:rPr lang="sk-SK" dirty="0" err="1"/>
              <a:t>Butkovský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651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EISA - </a:t>
            </a:r>
            <a:r>
              <a:rPr lang="sk-SK" dirty="0" err="1">
                <a:solidFill>
                  <a:srgbClr val="002060"/>
                </a:solidFill>
              </a:rPr>
              <a:t>Extended</a:t>
            </a:r>
            <a:r>
              <a:rPr lang="sk-SK" dirty="0">
                <a:solidFill>
                  <a:srgbClr val="002060"/>
                </a:solidFill>
              </a:rPr>
              <a:t> Industry Standard </a:t>
            </a:r>
            <a:r>
              <a:rPr lang="sk-SK" dirty="0" err="1">
                <a:solidFill>
                  <a:srgbClr val="002060"/>
                </a:solidFill>
              </a:rPr>
              <a:t>Architecture</a:t>
            </a:r>
            <a:endParaRPr lang="sk-SK" dirty="0">
              <a:solidFill>
                <a:srgbClr val="002060"/>
              </a:solidFill>
            </a:endParaRPr>
          </a:p>
          <a:p>
            <a:pPr lvl="1"/>
            <a:r>
              <a:rPr lang="sk-SK" dirty="0"/>
              <a:t>vyvinula firma </a:t>
            </a:r>
            <a:r>
              <a:rPr lang="sk-SK" dirty="0" err="1"/>
              <a:t>Compaq</a:t>
            </a:r>
            <a:r>
              <a:rPr lang="sk-SK" dirty="0"/>
              <a:t>  </a:t>
            </a:r>
          </a:p>
          <a:p>
            <a:pPr lvl="1"/>
            <a:r>
              <a:rPr lang="sk-SK" dirty="0"/>
              <a:t>plne kompatibilná s ISA, </a:t>
            </a:r>
          </a:p>
          <a:p>
            <a:pPr lvl="1"/>
            <a:r>
              <a:rPr lang="sk-SK" dirty="0"/>
              <a:t>frekvencia 8 MHz</a:t>
            </a:r>
          </a:p>
          <a:p>
            <a:pPr lvl="1"/>
            <a:r>
              <a:rPr lang="sk-SK" dirty="0"/>
              <a:t>dátová zbernica má 32 bitov</a:t>
            </a:r>
          </a:p>
          <a:p>
            <a:pPr lvl="1"/>
            <a:r>
              <a:rPr lang="sk-SK" dirty="0"/>
              <a:t>adresná zbernica má 32 bitov</a:t>
            </a:r>
          </a:p>
          <a:p>
            <a:pPr lvl="1"/>
            <a:r>
              <a:rPr lang="sk-SK" dirty="0"/>
              <a:t>IRQ kanály č. 2 - 15, </a:t>
            </a:r>
          </a:p>
          <a:p>
            <a:pPr lvl="1"/>
            <a:r>
              <a:rPr lang="sk-SK" dirty="0"/>
              <a:t>64 I/O adries pre I/O zariadenia</a:t>
            </a:r>
          </a:p>
          <a:p>
            <a:pPr lvl="1"/>
            <a:r>
              <a:rPr lang="sk-SK" dirty="0"/>
              <a:t>zdieľané riadenie zberníc</a:t>
            </a:r>
          </a:p>
          <a:p>
            <a:pPr lvl="1"/>
            <a:r>
              <a:rPr lang="sk-SK" dirty="0"/>
              <a:t>slot pre EISA má 157 kontaktov </a:t>
            </a:r>
          </a:p>
        </p:txBody>
      </p:sp>
    </p:spTree>
    <p:extLst>
      <p:ext uri="{BB962C8B-B14F-4D97-AF65-F5344CB8AC3E}">
        <p14:creationId xmlns:p14="http://schemas.microsoft.com/office/powerpoint/2010/main" val="230096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5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VL BUS - VESA </a:t>
            </a:r>
            <a:r>
              <a:rPr lang="sk-SK" dirty="0" err="1">
                <a:solidFill>
                  <a:srgbClr val="002060"/>
                </a:solidFill>
              </a:rPr>
              <a:t>Local</a:t>
            </a:r>
            <a:r>
              <a:rPr lang="sk-SK" dirty="0">
                <a:solidFill>
                  <a:srgbClr val="002060"/>
                </a:solidFill>
              </a:rPr>
              <a:t> BUS </a:t>
            </a:r>
          </a:p>
          <a:p>
            <a:pPr lvl="1"/>
            <a:r>
              <a:rPr lang="sk-SK" dirty="0"/>
              <a:t>procesor 80486</a:t>
            </a:r>
          </a:p>
          <a:p>
            <a:pPr lvl="1"/>
            <a:r>
              <a:rPr lang="sk-SK" dirty="0"/>
              <a:t>pripája grafický </a:t>
            </a:r>
            <a:r>
              <a:rPr lang="sk-SK" dirty="0" err="1"/>
              <a:t>adapter</a:t>
            </a:r>
            <a:r>
              <a:rPr lang="sk-SK" dirty="0"/>
              <a:t>, prípadne HDD a iné periférie s vysokými nárokmi na komunikáciu na rýchlu lokálnu zbernicu	</a:t>
            </a:r>
          </a:p>
          <a:p>
            <a:pPr lvl="1"/>
            <a:r>
              <a:rPr lang="sk-SK" dirty="0"/>
              <a:t>frekvencia 50 MHz</a:t>
            </a:r>
          </a:p>
          <a:p>
            <a:pPr lvl="1"/>
            <a:r>
              <a:rPr lang="sk-SK" dirty="0"/>
              <a:t>dátová zbernica mala 32 bitov </a:t>
            </a:r>
          </a:p>
          <a:p>
            <a:pPr lvl="1"/>
            <a:r>
              <a:rPr lang="sk-SK" dirty="0"/>
              <a:t>adresná zbernica mala 32 bitov</a:t>
            </a:r>
          </a:p>
          <a:p>
            <a:pPr lvl="1"/>
            <a:r>
              <a:rPr lang="sk-SK" dirty="0"/>
              <a:t>priama závislosť na procesore, s ktorým bola viazaná spoločne zdieľanou systémovou zbernicou </a:t>
            </a:r>
          </a:p>
        </p:txBody>
      </p:sp>
    </p:spTree>
    <p:extLst>
      <p:ext uri="{BB962C8B-B14F-4D97-AF65-F5344CB8AC3E}">
        <p14:creationId xmlns:p14="http://schemas.microsoft.com/office/powerpoint/2010/main" val="23332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022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PCI - </a:t>
            </a:r>
            <a:r>
              <a:rPr lang="sk-SK" dirty="0" err="1">
                <a:solidFill>
                  <a:srgbClr val="002060"/>
                </a:solidFill>
              </a:rPr>
              <a:t>Pheripherial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Component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Interconnect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Bus</a:t>
            </a:r>
            <a:endParaRPr lang="sk-SK" dirty="0">
              <a:solidFill>
                <a:srgbClr val="002060"/>
              </a:solidFill>
            </a:endParaRPr>
          </a:p>
          <a:p>
            <a:pPr lvl="1"/>
            <a:r>
              <a:rPr lang="sk-SK" dirty="0"/>
              <a:t>koncepcia </a:t>
            </a:r>
            <a:r>
              <a:rPr lang="sk-SK" dirty="0" err="1"/>
              <a:t>zbernicovej</a:t>
            </a:r>
            <a:r>
              <a:rPr lang="sk-SK" dirty="0"/>
              <a:t> sústavy postavená na základe PCI striktne rozdeľuje časť určenú na komunikáciu medzi procesorom a pamäťou - nazýva sa Front </a:t>
            </a:r>
            <a:r>
              <a:rPr lang="sk-SK" dirty="0" err="1"/>
              <a:t>Side</a:t>
            </a:r>
            <a:r>
              <a:rPr lang="sk-SK" dirty="0"/>
              <a:t> </a:t>
            </a:r>
            <a:r>
              <a:rPr lang="sk-SK" dirty="0" err="1"/>
              <a:t>Bus</a:t>
            </a:r>
            <a:r>
              <a:rPr lang="sk-SK" dirty="0"/>
              <a:t> FSB a zbernicou pre </a:t>
            </a:r>
            <a:r>
              <a:rPr lang="sk-SK" dirty="0" err="1"/>
              <a:t>vstupno</a:t>
            </a:r>
            <a:r>
              <a:rPr lang="sk-SK" dirty="0"/>
              <a:t> - výstupné zariadenia PCI. </a:t>
            </a:r>
          </a:p>
          <a:p>
            <a:pPr lvl="1"/>
            <a:r>
              <a:rPr lang="sk-SK" dirty="0"/>
              <a:t>prepojenie medzi zbernicami je tvorené </a:t>
            </a:r>
            <a:r>
              <a:rPr lang="sk-SK" dirty="0" err="1"/>
              <a:t>bridges</a:t>
            </a:r>
            <a:r>
              <a:rPr lang="sk-SK" dirty="0"/>
              <a:t> - čipmi </a:t>
            </a:r>
            <a:r>
              <a:rPr lang="sk-SK" dirty="0" err="1"/>
              <a:t>chipsetu</a:t>
            </a:r>
            <a:r>
              <a:rPr lang="sk-SK" dirty="0"/>
              <a:t> základnej dosky. </a:t>
            </a:r>
          </a:p>
          <a:p>
            <a:pPr lvl="1"/>
            <a:r>
              <a:rPr lang="sk-SK" dirty="0"/>
              <a:t>zabezpečuje PCI väčšiu univerzálnosť  </a:t>
            </a:r>
            <a:endParaRPr lang="sk-SK" dirty="0" smtClean="0"/>
          </a:p>
          <a:p>
            <a:pPr lvl="1"/>
            <a:r>
              <a:rPr lang="sk-SK" dirty="0" smtClean="0"/>
              <a:t>presadila </a:t>
            </a:r>
            <a:r>
              <a:rPr lang="sk-SK" dirty="0"/>
              <a:t>sa vo svete PC, Apple a RISC procesorov 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068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Bloková schéma</a:t>
            </a:r>
            <a:br>
              <a:rPr lang="sk-SK" dirty="0"/>
            </a:br>
            <a:r>
              <a:rPr lang="sk-SK" dirty="0" err="1"/>
              <a:t>zbernicového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systému s PCI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na matičnej doske sa objavuje </a:t>
            </a:r>
          </a:p>
          <a:p>
            <a:r>
              <a:rPr lang="sk-SK" dirty="0" err="1">
                <a:solidFill>
                  <a:srgbClr val="002060"/>
                </a:solidFill>
              </a:rPr>
              <a:t>chipset</a:t>
            </a:r>
            <a:r>
              <a:rPr lang="sk-SK" dirty="0">
                <a:solidFill>
                  <a:srgbClr val="002060"/>
                </a:solidFill>
              </a:rPr>
              <a:t> - </a:t>
            </a:r>
            <a:r>
              <a:rPr lang="sk-SK" dirty="0" err="1"/>
              <a:t>sada</a:t>
            </a:r>
            <a:r>
              <a:rPr lang="sk-SK" dirty="0"/>
              <a:t> 2 čipov (mostov): </a:t>
            </a:r>
          </a:p>
          <a:p>
            <a:r>
              <a:rPr lang="sk-SK" dirty="0">
                <a:solidFill>
                  <a:srgbClr val="FFFF00"/>
                </a:solidFill>
              </a:rPr>
              <a:t>severný most</a:t>
            </a:r>
            <a:r>
              <a:rPr lang="sk-SK" dirty="0"/>
              <a:t>, ktorý spája procesor </a:t>
            </a:r>
          </a:p>
          <a:p>
            <a:r>
              <a:rPr lang="sk-SK" dirty="0"/>
              <a:t>s operačnou pamäťou</a:t>
            </a:r>
          </a:p>
          <a:p>
            <a:r>
              <a:rPr lang="sk-SK" dirty="0">
                <a:solidFill>
                  <a:srgbClr val="FFFF00"/>
                </a:solidFill>
              </a:rPr>
              <a:t>južný most</a:t>
            </a:r>
            <a:r>
              <a:rPr lang="sk-SK" dirty="0"/>
              <a:t>, ktorý spája zariadenia </a:t>
            </a:r>
          </a:p>
          <a:p>
            <a:r>
              <a:rPr lang="sk-SK" dirty="0"/>
              <a:t>na zbernici ISA  </a:t>
            </a:r>
          </a:p>
          <a:p>
            <a:endParaRPr lang="sk-SK" dirty="0"/>
          </a:p>
          <a:p>
            <a:r>
              <a:rPr lang="sk-SK" dirty="0">
                <a:solidFill>
                  <a:srgbClr val="FFFF00"/>
                </a:solidFill>
              </a:rPr>
              <a:t>severný</a:t>
            </a:r>
            <a:r>
              <a:rPr lang="sk-SK" dirty="0"/>
              <a:t> a </a:t>
            </a:r>
            <a:r>
              <a:rPr lang="sk-SK" dirty="0">
                <a:solidFill>
                  <a:srgbClr val="FFFF00"/>
                </a:solidFill>
              </a:rPr>
              <a:t>južný most</a:t>
            </a:r>
            <a:r>
              <a:rPr lang="sk-SK" dirty="0"/>
              <a:t> je spojený zbernicou PCI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-8504"/>
            <a:ext cx="8153400" cy="68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 pohľadu účelu zbernice rozdeľujeme zbernice na </a:t>
            </a:r>
          </a:p>
          <a:p>
            <a:pPr lvl="1"/>
            <a:r>
              <a:rPr lang="sk-SK" dirty="0">
                <a:solidFill>
                  <a:srgbClr val="FFFF00"/>
                </a:solidFill>
              </a:rPr>
              <a:t>systémovú zbernicu </a:t>
            </a:r>
          </a:p>
          <a:p>
            <a:pPr lvl="2"/>
            <a:r>
              <a:rPr lang="sk-SK" dirty="0"/>
              <a:t>prenáša údaje medzi procesorom, operačnou pamäťou a vstupno-výstupnými obvodmi</a:t>
            </a:r>
          </a:p>
          <a:p>
            <a:pPr lvl="1"/>
            <a:r>
              <a:rPr lang="sk-SK" dirty="0">
                <a:solidFill>
                  <a:srgbClr val="FFFF00"/>
                </a:solidFill>
              </a:rPr>
              <a:t>rozhranie, vonkajšia zbernica</a:t>
            </a:r>
          </a:p>
          <a:p>
            <a:pPr lvl="2"/>
            <a:r>
              <a:rPr lang="sk-SK" dirty="0"/>
              <a:t>slúži na prenos dát medzi samotným počítačom a periférnymi zariadeniami </a:t>
            </a:r>
          </a:p>
          <a:p>
            <a:pPr lvl="2"/>
            <a:r>
              <a:rPr lang="sk-SK" dirty="0"/>
              <a:t>pracuje </a:t>
            </a:r>
            <a:r>
              <a:rPr lang="sk-SK" dirty="0" err="1"/>
              <a:t>nanižšej</a:t>
            </a:r>
            <a:r>
              <a:rPr lang="sk-SK" dirty="0"/>
              <a:t> frekvencií a zabezpečuje pripojenie rozširujúcich kariet a rozhraní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903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217664" cy="3599316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rgbClr val="002060"/>
                </a:solidFill>
              </a:rPr>
              <a:t>systémová zbernica </a:t>
            </a:r>
          </a:p>
          <a:p>
            <a:pPr lvl="1"/>
            <a:r>
              <a:rPr lang="sk-SK" dirty="0"/>
              <a:t>nachádza sa priamo na matičnej doske </a:t>
            </a:r>
          </a:p>
          <a:p>
            <a:pPr lvl="1"/>
            <a:r>
              <a:rPr lang="sk-SK" dirty="0"/>
              <a:t>paralelná zbernica </a:t>
            </a:r>
          </a:p>
          <a:p>
            <a:pPr lvl="1"/>
            <a:r>
              <a:rPr lang="sk-SK" dirty="0"/>
              <a:t>FSB - Front </a:t>
            </a:r>
            <a:r>
              <a:rPr lang="sk-SK" dirty="0" err="1"/>
              <a:t>Side</a:t>
            </a:r>
            <a:r>
              <a:rPr lang="sk-SK" dirty="0"/>
              <a:t> </a:t>
            </a:r>
            <a:r>
              <a:rPr lang="sk-SK" dirty="0" err="1"/>
              <a:t>Bus</a:t>
            </a:r>
            <a:r>
              <a:rPr lang="sk-SK" dirty="0"/>
              <a:t> - zabezpečuje prenos dát medzi CPU a operačnou pamäťou</a:t>
            </a:r>
          </a:p>
          <a:p>
            <a:pPr lvl="2"/>
            <a:r>
              <a:rPr lang="sk-SK" dirty="0"/>
              <a:t>64 bitová s </a:t>
            </a:r>
            <a:r>
              <a:rPr lang="sk-SK" dirty="0" err="1"/>
              <a:t>fekvenciou</a:t>
            </a:r>
            <a:r>
              <a:rPr lang="sk-SK" dirty="0"/>
              <a:t> 66 MHz, neskôr 100 MHz a 133 MHz, </a:t>
            </a:r>
          </a:p>
          <a:p>
            <a:pPr lvl="2"/>
            <a:r>
              <a:rPr lang="sk-SK" dirty="0"/>
              <a:t>taktovanie FSB zbernice je odvodené od taktu PCI zbernice s násobičom 2x, 3x, 4x 33 MHz </a:t>
            </a:r>
          </a:p>
          <a:p>
            <a:pPr lvl="2"/>
            <a:r>
              <a:rPr lang="sk-SK" dirty="0"/>
              <a:t>používali sa pamäte SD RAM v 72 pinových SIMM moduloch so šírkou dátovej zbernice 64 bitov, </a:t>
            </a:r>
          </a:p>
          <a:p>
            <a:pPr lvl="2"/>
            <a:r>
              <a:rPr lang="sk-SK" dirty="0"/>
              <a:t>pričom pamäť </a:t>
            </a:r>
            <a:r>
              <a:rPr lang="sk-SK" dirty="0" err="1"/>
              <a:t>musi</a:t>
            </a:r>
            <a:r>
              <a:rPr lang="sk-SK" dirty="0"/>
              <a:t> </a:t>
            </a:r>
            <a:r>
              <a:rPr lang="sk-SK" dirty="0" err="1"/>
              <a:t>býť</a:t>
            </a:r>
            <a:r>
              <a:rPr lang="sk-SK" dirty="0"/>
              <a:t> </a:t>
            </a:r>
            <a:r>
              <a:rPr lang="sk-SK" dirty="0" err="1"/>
              <a:t>schjopná</a:t>
            </a:r>
            <a:r>
              <a:rPr lang="sk-SK" dirty="0"/>
              <a:t> pracovať na danej frekvencii FSB</a:t>
            </a:r>
          </a:p>
          <a:p>
            <a:pPr lvl="2"/>
            <a:r>
              <a:rPr lang="sk-SK" dirty="0"/>
              <a:t>s príchodom DDR sa zvyšujú aj fyzické takty FSB na 266, 333, 533 a viac MHz</a:t>
            </a:r>
          </a:p>
          <a:p>
            <a:pPr lvl="1"/>
            <a:r>
              <a:rPr lang="sk-SK" dirty="0"/>
              <a:t>vždy </a:t>
            </a:r>
            <a:r>
              <a:rPr lang="sk-SK" dirty="0" err="1"/>
              <a:t>synchronzovaná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440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>
                <a:solidFill>
                  <a:srgbClr val="002060"/>
                </a:solidFill>
              </a:rPr>
              <a:t>parametre PCI zbernice</a:t>
            </a:r>
          </a:p>
          <a:p>
            <a:pPr lvl="1"/>
            <a:r>
              <a:rPr lang="sk-SK" dirty="0"/>
              <a:t>PCI verzia 1.0 - 1992</a:t>
            </a:r>
          </a:p>
          <a:p>
            <a:pPr lvl="1"/>
            <a:r>
              <a:rPr lang="sk-SK" dirty="0"/>
              <a:t>spätná kompatibilita s ISA a EISA</a:t>
            </a:r>
          </a:p>
          <a:p>
            <a:pPr lvl="1"/>
            <a:r>
              <a:rPr lang="sk-SK" dirty="0"/>
              <a:t>frekvencia 33MHz</a:t>
            </a:r>
          </a:p>
          <a:p>
            <a:pPr lvl="1"/>
            <a:r>
              <a:rPr lang="sk-SK" dirty="0"/>
              <a:t>32 bitový dátový prenos</a:t>
            </a:r>
          </a:p>
          <a:p>
            <a:pPr lvl="1"/>
            <a:r>
              <a:rPr lang="sk-SK" dirty="0"/>
              <a:t>prenosová rýchlosť 132 MB/s</a:t>
            </a:r>
          </a:p>
          <a:p>
            <a:pPr lvl="1"/>
            <a:r>
              <a:rPr lang="sk-SK" dirty="0"/>
              <a:t>časový </a:t>
            </a:r>
            <a:r>
              <a:rPr lang="sk-SK" dirty="0" err="1"/>
              <a:t>multiplex</a:t>
            </a:r>
            <a:r>
              <a:rPr lang="sk-SK" dirty="0"/>
              <a:t> na prenos adresy, údajov a riadiacich signálov</a:t>
            </a:r>
          </a:p>
          <a:p>
            <a:pPr lvl="1"/>
            <a:r>
              <a:rPr lang="sk-SK" dirty="0"/>
              <a:t>objavuje sa </a:t>
            </a:r>
            <a:r>
              <a:rPr lang="sk-SK" dirty="0" err="1"/>
              <a:t>Plug</a:t>
            </a:r>
            <a:r>
              <a:rPr lang="sk-SK" dirty="0"/>
              <a:t> &amp; </a:t>
            </a:r>
            <a:r>
              <a:rPr lang="sk-SK" dirty="0" err="1"/>
              <a:t>Play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zbernica sa vie dohodnúť  s BIOS-</a:t>
            </a:r>
            <a:r>
              <a:rPr lang="sk-SK" dirty="0" err="1"/>
              <a:t>om</a:t>
            </a:r>
            <a:r>
              <a:rPr lang="sk-SK" dirty="0"/>
              <a:t> a operačným systémom a </a:t>
            </a:r>
          </a:p>
          <a:p>
            <a:pPr lvl="2"/>
            <a:r>
              <a:rPr lang="sk-SK" dirty="0"/>
              <a:t>vie si sama nastaviť vhodné hodnoty vektorov prerušenia pre jednotlivé zariadenia</a:t>
            </a:r>
          </a:p>
          <a:p>
            <a:pPr lvl="1"/>
            <a:r>
              <a:rPr lang="sk-SK" dirty="0"/>
              <a:t>IRQ 2 - 15</a:t>
            </a:r>
          </a:p>
          <a:p>
            <a:pPr lvl="1"/>
            <a:r>
              <a:rPr lang="sk-SK" dirty="0"/>
              <a:t>DMA 1 - 7</a:t>
            </a:r>
          </a:p>
          <a:p>
            <a:pPr lvl="1"/>
            <a:r>
              <a:rPr lang="sk-SK" dirty="0" err="1"/>
              <a:t>zdielané</a:t>
            </a:r>
            <a:r>
              <a:rPr lang="sk-SK" dirty="0"/>
              <a:t> riadenie zberníc	</a:t>
            </a:r>
          </a:p>
        </p:txBody>
      </p:sp>
    </p:spTree>
    <p:extLst>
      <p:ext uri="{BB962C8B-B14F-4D97-AF65-F5344CB8AC3E}">
        <p14:creationId xmlns:p14="http://schemas.microsoft.com/office/powerpoint/2010/main" val="30507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Architektúra zbernice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Šírka zbernice</a:t>
            </a:r>
          </a:p>
          <a:p>
            <a:pPr lvl="1"/>
            <a:r>
              <a:rPr lang="sk-SK" dirty="0"/>
              <a:t>počet bitov prenášaných v jednom okamihu – 1, 8, 16, 32, 64</a:t>
            </a:r>
          </a:p>
          <a:p>
            <a:r>
              <a:rPr lang="sk-SK" dirty="0">
                <a:solidFill>
                  <a:srgbClr val="002060"/>
                </a:solidFill>
              </a:rPr>
              <a:t>Frekvencia zbernice </a:t>
            </a:r>
          </a:p>
          <a:p>
            <a:pPr lvl="1"/>
            <a:r>
              <a:rPr lang="sk-SK" dirty="0"/>
              <a:t>f = 1 MHz ( 1 milión cyklov za 1 sekundu)</a:t>
            </a:r>
          </a:p>
          <a:p>
            <a:pPr lvl="1"/>
            <a:r>
              <a:rPr lang="sk-SK" dirty="0"/>
              <a:t>f = 1 GHz = 1000 MHz </a:t>
            </a:r>
          </a:p>
          <a:p>
            <a:r>
              <a:rPr lang="sk-SK" dirty="0">
                <a:solidFill>
                  <a:srgbClr val="002060"/>
                </a:solidFill>
              </a:rPr>
              <a:t>Priepustnosť zbernice</a:t>
            </a:r>
          </a:p>
          <a:p>
            <a:pPr lvl="1"/>
            <a:r>
              <a:rPr lang="sk-SK" dirty="0"/>
              <a:t>šírka zbernice *  frekvencia zbernice 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351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PCI verzia 2.1 - 1995 </a:t>
            </a:r>
          </a:p>
          <a:p>
            <a:pPr lvl="1"/>
            <a:r>
              <a:rPr lang="sk-SK" dirty="0"/>
              <a:t>taktovanie sa zvyšuje na 66 MHz</a:t>
            </a:r>
          </a:p>
          <a:p>
            <a:pPr lvl="1"/>
            <a:r>
              <a:rPr lang="sk-SK" dirty="0"/>
              <a:t>prenosová rýchlosť sa zvyšuje na 264MB/s pre 32 bitovú verziu a 528 MB/s pre 64 bitovú PCI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150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AGP - </a:t>
            </a:r>
            <a:r>
              <a:rPr lang="sk-SK" dirty="0" err="1">
                <a:solidFill>
                  <a:srgbClr val="002060"/>
                </a:solidFill>
              </a:rPr>
              <a:t>Accelerated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Graphics</a:t>
            </a:r>
            <a:r>
              <a:rPr lang="sk-SK" dirty="0">
                <a:solidFill>
                  <a:srgbClr val="002060"/>
                </a:solidFill>
              </a:rPr>
              <a:t> Port</a:t>
            </a:r>
          </a:p>
          <a:p>
            <a:pPr lvl="1"/>
            <a:r>
              <a:rPr lang="sk-SK" dirty="0"/>
              <a:t>vysokorýchlostné rozšírenie PCI o novú vysokorýchlostnú </a:t>
            </a:r>
            <a:r>
              <a:rPr lang="sk-SK" dirty="0" smtClean="0"/>
              <a:t>zbernicu </a:t>
            </a:r>
            <a:r>
              <a:rPr lang="sk-SK" dirty="0"/>
              <a:t>určenú na prenos grafických dát smerom ku grafickému adaptéru</a:t>
            </a:r>
          </a:p>
          <a:p>
            <a:pPr lvl="1"/>
            <a:r>
              <a:rPr lang="sk-SK" dirty="0"/>
              <a:t>frekvencia 66 MHz</a:t>
            </a:r>
          </a:p>
          <a:p>
            <a:pPr lvl="1"/>
            <a:r>
              <a:rPr lang="sk-SK" dirty="0"/>
              <a:t>šírka dátovej zbernice je 32 bitov</a:t>
            </a:r>
          </a:p>
          <a:p>
            <a:pPr lvl="1"/>
            <a:r>
              <a:rPr lang="sk-SK" dirty="0"/>
              <a:t>prenosová rýchlosť </a:t>
            </a:r>
            <a:r>
              <a:rPr lang="sk-SK" dirty="0" smtClean="0"/>
              <a:t>je 264 </a:t>
            </a:r>
            <a:r>
              <a:rPr lang="sk-SK" dirty="0"/>
              <a:t>MB/s</a:t>
            </a:r>
          </a:p>
          <a:p>
            <a:pPr lvl="1"/>
            <a:r>
              <a:rPr lang="sk-SK" dirty="0"/>
              <a:t>grafická karta sa na AGP nemusí deliť o prenos s inými komponentami</a:t>
            </a:r>
          </a:p>
          <a:p>
            <a:pPr lvl="1"/>
            <a:r>
              <a:rPr lang="sk-SK" dirty="0"/>
              <a:t>umožňuje grafickému procesoru priamy prístup do RAM </a:t>
            </a:r>
          </a:p>
          <a:p>
            <a:pPr lvl="1"/>
            <a:r>
              <a:rPr lang="sk-SK" dirty="0"/>
              <a:t>podporuje </a:t>
            </a:r>
            <a:r>
              <a:rPr lang="sk-SK" dirty="0" err="1"/>
              <a:t>pipelining</a:t>
            </a:r>
            <a:r>
              <a:rPr lang="sk-SK" dirty="0"/>
              <a:t> - ešte pred skončením údajového procesu je možné vystaviť žiadosť na </a:t>
            </a:r>
            <a:r>
              <a:rPr lang="sk-SK" dirty="0" smtClean="0"/>
              <a:t>ďalšie </a:t>
            </a:r>
            <a:r>
              <a:rPr lang="sk-SK" dirty="0"/>
              <a:t>dáta 			</a:t>
            </a:r>
          </a:p>
        </p:txBody>
      </p:sp>
    </p:spTree>
    <p:extLst>
      <p:ext uri="{BB962C8B-B14F-4D97-AF65-F5344CB8AC3E}">
        <p14:creationId xmlns:p14="http://schemas.microsoft.com/office/powerpoint/2010/main" val="405238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923" y="762753"/>
            <a:ext cx="9613857" cy="1080938"/>
          </a:xfrm>
        </p:spPr>
        <p:txBody>
          <a:bodyPr>
            <a:normAutofit fontScale="90000"/>
          </a:bodyPr>
          <a:lstStyle/>
          <a:p>
            <a:r>
              <a:rPr lang="sk-SK" dirty="0"/>
              <a:t>Bloková schéma </a:t>
            </a:r>
            <a:br>
              <a:rPr lang="sk-SK" dirty="0"/>
            </a:br>
            <a:r>
              <a:rPr lang="sk-SK" dirty="0" err="1"/>
              <a:t>zbernicového</a:t>
            </a:r>
            <a:r>
              <a:rPr lang="sk-SK" dirty="0"/>
              <a:t> systému </a:t>
            </a:r>
            <a:br>
              <a:rPr lang="sk-SK" dirty="0"/>
            </a:br>
            <a:r>
              <a:rPr lang="sk-SK" dirty="0"/>
              <a:t>PCI s AGP zbernicou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grafická karta pripojená na AGP zbernicu je spojená severným mostom        s procesorom a operačnou pamäťou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-697"/>
            <a:ext cx="7800975" cy="68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6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Grafická karta pre AGP slot</a:t>
            </a:r>
          </a:p>
        </p:txBody>
      </p:sp>
      <p:sp>
        <p:nvSpPr>
          <p:cNvPr id="6" name="Zástupný objekt pre obrázok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28" y="2336873"/>
            <a:ext cx="7507472" cy="41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08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AGP - </a:t>
            </a:r>
            <a:r>
              <a:rPr lang="sk-SK" dirty="0" err="1">
                <a:solidFill>
                  <a:srgbClr val="002060"/>
                </a:solidFill>
              </a:rPr>
              <a:t>Accelerated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Graphics</a:t>
            </a:r>
            <a:r>
              <a:rPr lang="sk-SK" dirty="0">
                <a:solidFill>
                  <a:srgbClr val="002060"/>
                </a:solidFill>
              </a:rPr>
              <a:t> Port</a:t>
            </a:r>
          </a:p>
          <a:p>
            <a:pPr lvl="1"/>
            <a:r>
              <a:rPr lang="sk-SK" dirty="0"/>
              <a:t>neskoršie verzie </a:t>
            </a:r>
          </a:p>
          <a:p>
            <a:pPr lvl="2"/>
            <a:r>
              <a:rPr lang="sk-SK" dirty="0"/>
              <a:t>sú označované násobkom rýchlosti pôvodnej AGP 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AGP 2x </a:t>
            </a:r>
          </a:p>
          <a:p>
            <a:pPr lvl="3"/>
            <a:r>
              <a:rPr lang="sk-SK" dirty="0"/>
              <a:t>využíva na prenos údajov nielen </a:t>
            </a:r>
            <a:r>
              <a:rPr lang="sk-SK" dirty="0" err="1"/>
              <a:t>nábežnú</a:t>
            </a:r>
            <a:r>
              <a:rPr lang="sk-SK" dirty="0"/>
              <a:t> hranu, ale aj </a:t>
            </a:r>
            <a:r>
              <a:rPr lang="sk-SK" dirty="0" err="1"/>
              <a:t>dobežnú</a:t>
            </a:r>
            <a:r>
              <a:rPr lang="sk-SK" dirty="0"/>
              <a:t> hranu hodinového signálu, </a:t>
            </a:r>
          </a:p>
          <a:p>
            <a:pPr lvl="3"/>
            <a:r>
              <a:rPr lang="sk-SK" dirty="0"/>
              <a:t>takže pri 66 MHz dokáže pri frekvencii 133 MHz preniesť 533 MB/s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AGP 4x a AGP 8x</a:t>
            </a:r>
          </a:p>
          <a:p>
            <a:pPr lvl="3"/>
            <a:r>
              <a:rPr lang="sk-SK" dirty="0"/>
              <a:t>zvýšenie taktu na 4x až 8x pôvodného taktu prináša zvýšenie dátového toku až na 1 GB, resp. 2GB/s</a:t>
            </a:r>
          </a:p>
          <a:p>
            <a:pPr lvl="3"/>
            <a:r>
              <a:rPr lang="sk-SK" dirty="0"/>
              <a:t>grafické karty disponujú samostatným čipom GPU - </a:t>
            </a:r>
            <a:r>
              <a:rPr lang="sk-SK" dirty="0" err="1"/>
              <a:t>Graphic</a:t>
            </a:r>
            <a:r>
              <a:rPr lang="sk-SK" dirty="0"/>
              <a:t> </a:t>
            </a:r>
            <a:r>
              <a:rPr lang="sk-SK" dirty="0" err="1"/>
              <a:t>Processing</a:t>
            </a:r>
            <a:r>
              <a:rPr lang="sk-SK" dirty="0"/>
              <a:t> </a:t>
            </a:r>
            <a:r>
              <a:rPr lang="sk-SK" dirty="0" err="1"/>
              <a:t>Unit</a:t>
            </a:r>
            <a:r>
              <a:rPr lang="sk-SK" dirty="0"/>
              <a:t> na frekvencii 200 až 520 MHz, </a:t>
            </a:r>
          </a:p>
        </p:txBody>
      </p:sp>
    </p:spTree>
    <p:extLst>
      <p:ext uri="{BB962C8B-B14F-4D97-AF65-F5344CB8AC3E}">
        <p14:creationId xmlns:p14="http://schemas.microsoft.com/office/powerpoint/2010/main" val="258203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3"/>
            <a:ext cx="11206879" cy="359931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PCI – X</a:t>
            </a:r>
          </a:p>
          <a:p>
            <a:pPr lvl="1"/>
            <a:r>
              <a:rPr lang="sk-SK" dirty="0"/>
              <a:t>používa </a:t>
            </a:r>
            <a:r>
              <a:rPr lang="sk-SK" dirty="0" smtClean="0"/>
              <a:t>rovnakú </a:t>
            </a:r>
            <a:r>
              <a:rPr lang="sk-SK" dirty="0"/>
              <a:t>architektúru, kompatibilný konektor a je spätne kompatibilná s klasickou 32/64 bitovou PCI, 66 MHz a 3.3V</a:t>
            </a:r>
          </a:p>
          <a:p>
            <a:pPr lvl="1"/>
            <a:r>
              <a:rPr lang="sk-SK" dirty="0"/>
              <a:t>používa 32 bitový aj 64 bitový prenos </a:t>
            </a:r>
          </a:p>
          <a:p>
            <a:pPr lvl="1"/>
            <a:r>
              <a:rPr lang="sk-SK" dirty="0"/>
              <a:t>používa nový komunikačný protokol na zlepšenie </a:t>
            </a:r>
            <a:r>
              <a:rPr lang="sk-SK" dirty="0" smtClean="0"/>
              <a:t>prenosu </a:t>
            </a:r>
            <a:r>
              <a:rPr lang="sk-SK" dirty="0"/>
              <a:t>údajov </a:t>
            </a:r>
          </a:p>
          <a:p>
            <a:pPr lvl="1"/>
            <a:r>
              <a:rPr lang="sk-SK" dirty="0"/>
              <a:t>zavádza novú jednotku MTS - </a:t>
            </a:r>
            <a:r>
              <a:rPr lang="sk-SK" dirty="0" err="1" smtClean="0"/>
              <a:t>M</a:t>
            </a:r>
            <a:r>
              <a:rPr lang="sk-SK" dirty="0" err="1" smtClean="0"/>
              <a:t>egaTransfer</a:t>
            </a:r>
            <a:r>
              <a:rPr lang="sk-SK" dirty="0" smtClean="0"/>
              <a:t> </a:t>
            </a:r>
            <a:r>
              <a:rPr lang="sk-SK" dirty="0"/>
              <a:t>per </a:t>
            </a:r>
            <a:r>
              <a:rPr lang="sk-SK" dirty="0" err="1"/>
              <a:t>S</a:t>
            </a:r>
            <a:r>
              <a:rPr lang="sk-SK" dirty="0" err="1" smtClean="0"/>
              <a:t>econd</a:t>
            </a:r>
            <a:r>
              <a:rPr lang="sk-SK" dirty="0" smtClean="0"/>
              <a:t> </a:t>
            </a:r>
            <a:endParaRPr lang="sk-SK" dirty="0"/>
          </a:p>
          <a:p>
            <a:pPr lvl="1"/>
            <a:r>
              <a:rPr lang="sk-SK" dirty="0"/>
              <a:t>verzia 1.0</a:t>
            </a:r>
          </a:p>
          <a:p>
            <a:pPr lvl="2"/>
            <a:r>
              <a:rPr lang="sk-SK" dirty="0"/>
              <a:t>PCI-X 66 s frekvenciou 66 MHz a dosahuje prenos 264 MB/s = 66 MTS </a:t>
            </a:r>
          </a:p>
          <a:p>
            <a:pPr lvl="2"/>
            <a:r>
              <a:rPr lang="sk-SK" dirty="0"/>
              <a:t>PCI-X 133 s frekvenciou 133 MHz a dosahuje prenos 533 MB/s = 133 MTS</a:t>
            </a:r>
          </a:p>
        </p:txBody>
      </p:sp>
    </p:spTree>
    <p:extLst>
      <p:ext uri="{BB962C8B-B14F-4D97-AF65-F5344CB8AC3E}">
        <p14:creationId xmlns:p14="http://schemas.microsoft.com/office/powerpoint/2010/main" val="2803343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zbernica PCI – X</a:t>
            </a:r>
          </a:p>
          <a:p>
            <a:pPr lvl="1"/>
            <a:r>
              <a:rPr lang="sk-SK" dirty="0"/>
              <a:t>verzia 2.0					</a:t>
            </a:r>
          </a:p>
          <a:p>
            <a:pPr lvl="2"/>
            <a:r>
              <a:rPr lang="sk-SK" dirty="0"/>
              <a:t>PCI-X 266 umožňuje vykonať až dva prenosy v priebehu jedného taktu </a:t>
            </a:r>
          </a:p>
          <a:p>
            <a:pPr lvl="3"/>
            <a:r>
              <a:rPr lang="sk-SK" dirty="0"/>
              <a:t>s frekvenciou 133 MHz dosahuje prenos 2133 MB/s = 266 MTS</a:t>
            </a:r>
          </a:p>
          <a:p>
            <a:pPr lvl="2"/>
            <a:r>
              <a:rPr lang="sk-SK" dirty="0"/>
              <a:t>PCI-X 533 umožňuje vykonať až </a:t>
            </a:r>
            <a:r>
              <a:rPr lang="sk-SK" dirty="0" smtClean="0"/>
              <a:t>štyri </a:t>
            </a:r>
            <a:r>
              <a:rPr lang="sk-SK" dirty="0"/>
              <a:t>prenosy v priebehu jedného taktu</a:t>
            </a:r>
          </a:p>
          <a:p>
            <a:pPr lvl="3"/>
            <a:r>
              <a:rPr lang="sk-SK" dirty="0"/>
              <a:t>s frekvenciou 133 MHz dosahuje prenos 4224 MB/s = 533 MTS</a:t>
            </a:r>
          </a:p>
        </p:txBody>
      </p:sp>
    </p:spTree>
    <p:extLst>
      <p:ext uri="{BB962C8B-B14F-4D97-AF65-F5344CB8AC3E}">
        <p14:creationId xmlns:p14="http://schemas.microsoft.com/office/powerpoint/2010/main" val="62574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D35E022-A6AE-447F-AD0C-043FA1B3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7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4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573D3F4-EB00-440D-B9FB-F48CF2FC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98" y="0"/>
            <a:ext cx="713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51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zbernica PCI – X</a:t>
            </a:r>
          </a:p>
          <a:p>
            <a:pPr lvl="1"/>
            <a:r>
              <a:rPr lang="sk-SK" dirty="0" smtClean="0"/>
              <a:t>sériový </a:t>
            </a:r>
            <a:r>
              <a:rPr lang="sk-SK" dirty="0"/>
              <a:t>prenos</a:t>
            </a:r>
          </a:p>
          <a:p>
            <a:pPr lvl="1"/>
            <a:r>
              <a:rPr lang="sk-SK" dirty="0"/>
              <a:t>počet dátových kanálov - 2 (volajú sa </a:t>
            </a:r>
            <a:r>
              <a:rPr lang="sk-SK" dirty="0" err="1"/>
              <a:t>lanes</a:t>
            </a:r>
            <a:r>
              <a:rPr lang="sk-SK" dirty="0"/>
              <a:t>) </a:t>
            </a:r>
          </a:p>
          <a:p>
            <a:pPr lvl="2"/>
            <a:r>
              <a:rPr lang="sk-SK" dirty="0"/>
              <a:t>jeden kanál je určený pre </a:t>
            </a:r>
            <a:r>
              <a:rPr lang="sk-SK" dirty="0" err="1"/>
              <a:t>upstream</a:t>
            </a:r>
            <a:r>
              <a:rPr lang="sk-SK" dirty="0"/>
              <a:t>	</a:t>
            </a:r>
          </a:p>
          <a:p>
            <a:pPr lvl="2"/>
            <a:r>
              <a:rPr lang="sk-SK" dirty="0"/>
              <a:t>jeden kanál je určený pre </a:t>
            </a:r>
            <a:r>
              <a:rPr lang="sk-SK" dirty="0" err="1"/>
              <a:t>downstream</a:t>
            </a:r>
            <a:endParaRPr lang="sk-SK" dirty="0"/>
          </a:p>
          <a:p>
            <a:pPr lvl="1"/>
            <a:r>
              <a:rPr lang="sk-SK" dirty="0"/>
              <a:t>obojsmerná komunikácia v režime </a:t>
            </a:r>
            <a:r>
              <a:rPr lang="sk-SK" dirty="0" err="1"/>
              <a:t>full-duplex</a:t>
            </a:r>
            <a:endParaRPr lang="sk-SK" dirty="0"/>
          </a:p>
          <a:p>
            <a:pPr lvl="1"/>
            <a:r>
              <a:rPr lang="sk-SK" dirty="0"/>
              <a:t>frekvencia zbernice je 2.5 GHz</a:t>
            </a:r>
          </a:p>
          <a:p>
            <a:pPr lvl="1"/>
            <a:r>
              <a:rPr lang="sk-SK" dirty="0"/>
              <a:t>prenosová rýchlosť každého kanálu je 2.5 Gb/s </a:t>
            </a:r>
          </a:p>
          <a:p>
            <a:pPr lvl="1"/>
            <a:r>
              <a:rPr lang="sk-SK" dirty="0"/>
              <a:t>dátový prenos je riešený prostredníctvom paketov podobne ako u Ethernetu</a:t>
            </a:r>
          </a:p>
        </p:txBody>
      </p:sp>
    </p:spTree>
    <p:extLst>
      <p:ext uri="{BB962C8B-B14F-4D97-AF65-F5344CB8AC3E}">
        <p14:creationId xmlns:p14="http://schemas.microsoft.com/office/powerpoint/2010/main" val="142695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PC BUS</a:t>
            </a:r>
          </a:p>
          <a:p>
            <a:pPr lvl="1"/>
            <a:r>
              <a:rPr lang="sk-SK" dirty="0"/>
              <a:t>pre procesor Intel 8088 </a:t>
            </a:r>
          </a:p>
          <a:p>
            <a:pPr lvl="1"/>
            <a:r>
              <a:rPr lang="sk-SK" dirty="0"/>
              <a:t>8 bitová dátová zbernica</a:t>
            </a:r>
          </a:p>
          <a:p>
            <a:pPr lvl="1"/>
            <a:r>
              <a:rPr lang="sk-SK" dirty="0"/>
              <a:t>20 bitová adresná zbernica</a:t>
            </a:r>
          </a:p>
          <a:p>
            <a:pPr lvl="1"/>
            <a:r>
              <a:rPr lang="sk-SK" dirty="0"/>
              <a:t>IRQ kanál číslo 2 až 7</a:t>
            </a:r>
          </a:p>
          <a:p>
            <a:pPr lvl="1"/>
            <a:r>
              <a:rPr lang="sk-SK" dirty="0"/>
              <a:t>DMA kanál 1 až 3</a:t>
            </a:r>
          </a:p>
          <a:p>
            <a:pPr lvl="1"/>
            <a:r>
              <a:rPr lang="sk-SK" dirty="0"/>
              <a:t>62 vývodový konektor </a:t>
            </a:r>
          </a:p>
          <a:p>
            <a:pPr lvl="1"/>
            <a:r>
              <a:rPr lang="sk-SK" dirty="0"/>
              <a:t>napájacie kontakty +12V, +5V, -5V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2480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0" y="2336872"/>
            <a:ext cx="10949427" cy="410831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PCI – X</a:t>
            </a:r>
          </a:p>
          <a:p>
            <a:pPr lvl="1"/>
            <a:r>
              <a:rPr lang="sk-SK" dirty="0">
                <a:solidFill>
                  <a:srgbClr val="FFFF00"/>
                </a:solidFill>
              </a:rPr>
              <a:t>technológia dvojbodového spojenia medzi príslušným slotom a </a:t>
            </a:r>
            <a:r>
              <a:rPr lang="sk-SK" dirty="0" err="1">
                <a:solidFill>
                  <a:srgbClr val="FFFF00"/>
                </a:solidFill>
              </a:rPr>
              <a:t>chipsetom</a:t>
            </a:r>
            <a:endParaRPr lang="sk-SK" dirty="0">
              <a:solidFill>
                <a:srgbClr val="FFFF00"/>
              </a:solidFill>
            </a:endParaRPr>
          </a:p>
          <a:p>
            <a:pPr lvl="2"/>
            <a:r>
              <a:rPr lang="sk-SK" dirty="0"/>
              <a:t>prenosovú kapacitu má každé zariadenie výhradne pre seba </a:t>
            </a:r>
          </a:p>
          <a:p>
            <a:pPr lvl="2"/>
            <a:r>
              <a:rPr lang="sk-SK" dirty="0"/>
              <a:t>rýchle prepínanie medzi </a:t>
            </a:r>
            <a:r>
              <a:rPr lang="sk-SK" dirty="0" err="1"/>
              <a:t>chipsetom</a:t>
            </a:r>
            <a:r>
              <a:rPr lang="sk-SK" dirty="0"/>
              <a:t> a príslušným zariadením zabezpečuje integrovaný switch</a:t>
            </a:r>
          </a:p>
          <a:p>
            <a:pPr marL="914400" lvl="2" indent="0">
              <a:buNone/>
            </a:pPr>
            <a:r>
              <a:rPr lang="sk-SK" dirty="0"/>
              <a:t>   (odpadá potreba rozhodovacích algoritmov a rozhodovacích obvodov,                                                    </a:t>
            </a:r>
          </a:p>
          <a:p>
            <a:pPr marL="914400" lvl="2" indent="0">
              <a:buNone/>
            </a:pPr>
            <a:r>
              <a:rPr lang="sk-SK" dirty="0"/>
              <a:t>    ktoré prideľujú zbernicu v určitom momente ku konkrétnemu zariadeniu)</a:t>
            </a:r>
          </a:p>
          <a:p>
            <a:pPr lvl="2"/>
            <a:r>
              <a:rPr lang="sk-SK" dirty="0"/>
              <a:t>umožňuje implementovať algoritmus </a:t>
            </a:r>
            <a:r>
              <a:rPr lang="sk-SK" dirty="0" err="1"/>
              <a:t>QoS</a:t>
            </a:r>
            <a:r>
              <a:rPr lang="sk-SK" dirty="0"/>
              <a:t> na úrovni systémovej zbernice</a:t>
            </a:r>
          </a:p>
          <a:p>
            <a:pPr lvl="2"/>
            <a:r>
              <a:rPr lang="sk-SK" dirty="0"/>
              <a:t>každé zariadenie má výhradne vlastnú zbernicu označovanú ako </a:t>
            </a:r>
            <a:r>
              <a:rPr lang="sk-SK" dirty="0" err="1"/>
              <a:t>link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každý </a:t>
            </a:r>
            <a:r>
              <a:rPr lang="sk-SK" dirty="0" err="1"/>
              <a:t>link</a:t>
            </a:r>
            <a:r>
              <a:rPr lang="sk-SK" dirty="0"/>
              <a:t> je tvorený </a:t>
            </a:r>
            <a:r>
              <a:rPr lang="sk-SK" dirty="0" smtClean="0"/>
              <a:t>jednou </a:t>
            </a:r>
            <a:r>
              <a:rPr lang="sk-SK" dirty="0"/>
              <a:t>alebo viacerými cestami, ktoré označujeme ako </a:t>
            </a:r>
            <a:r>
              <a:rPr lang="sk-SK" dirty="0" err="1"/>
              <a:t>lanes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6257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0" y="2336872"/>
            <a:ext cx="10949427" cy="410831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PCI – X</a:t>
            </a:r>
          </a:p>
          <a:p>
            <a:pPr lvl="1"/>
            <a:r>
              <a:rPr lang="sk-SK" dirty="0">
                <a:solidFill>
                  <a:srgbClr val="FFFF00"/>
                </a:solidFill>
              </a:rPr>
              <a:t>technológia dvojbodového spojenia medzi príslušným slotom a </a:t>
            </a:r>
            <a:r>
              <a:rPr lang="sk-SK" dirty="0" err="1">
                <a:solidFill>
                  <a:srgbClr val="FFFF00"/>
                </a:solidFill>
              </a:rPr>
              <a:t>chipsetom</a:t>
            </a:r>
            <a:endParaRPr lang="sk-SK" dirty="0">
              <a:solidFill>
                <a:srgbClr val="FFFF00"/>
              </a:solidFill>
            </a:endParaRPr>
          </a:p>
          <a:p>
            <a:pPr lvl="2"/>
            <a:r>
              <a:rPr lang="sk-SK" dirty="0"/>
              <a:t>každá lane umožňuje v jednom okamihu sériovo prenášať dáta v režime </a:t>
            </a:r>
            <a:r>
              <a:rPr lang="sk-SK" dirty="0" err="1"/>
              <a:t>full-duplex</a:t>
            </a:r>
            <a:endParaRPr lang="sk-SK" dirty="0"/>
          </a:p>
          <a:p>
            <a:pPr lvl="2"/>
            <a:r>
              <a:rPr lang="sk-SK" dirty="0"/>
              <a:t>v základnom pásme dosahuje pri prenose </a:t>
            </a:r>
            <a:r>
              <a:rPr lang="sk-SK" dirty="0" err="1"/>
              <a:t>prepustnosť</a:t>
            </a:r>
            <a:r>
              <a:rPr lang="sk-SK" dirty="0"/>
              <a:t> 2,5 Gb/s</a:t>
            </a:r>
          </a:p>
          <a:p>
            <a:pPr lvl="2"/>
            <a:r>
              <a:rPr lang="sk-SK" dirty="0"/>
              <a:t>jednoduchým </a:t>
            </a:r>
            <a:r>
              <a:rPr lang="sk-SK" dirty="0" smtClean="0"/>
              <a:t>použitím </a:t>
            </a:r>
            <a:r>
              <a:rPr lang="sk-SK" dirty="0"/>
              <a:t>viacerých </a:t>
            </a:r>
            <a:r>
              <a:rPr lang="sk-SK" dirty="0" err="1"/>
              <a:t>lanes</a:t>
            </a:r>
            <a:r>
              <a:rPr lang="sk-SK" dirty="0"/>
              <a:t> pre </a:t>
            </a:r>
            <a:r>
              <a:rPr lang="sk-SK" dirty="0" err="1"/>
              <a:t>link</a:t>
            </a:r>
            <a:r>
              <a:rPr lang="sk-SK" dirty="0"/>
              <a:t> môžeme </a:t>
            </a:r>
            <a:r>
              <a:rPr lang="sk-SK" dirty="0" err="1"/>
              <a:t>dosiahnúť</a:t>
            </a:r>
            <a:r>
              <a:rPr lang="sk-SK" dirty="0"/>
              <a:t> x2 </a:t>
            </a:r>
            <a:r>
              <a:rPr lang="sk-SK" dirty="0" err="1"/>
              <a:t>link</a:t>
            </a:r>
            <a:r>
              <a:rPr lang="sk-SK" dirty="0"/>
              <a:t>, x4 </a:t>
            </a:r>
            <a:r>
              <a:rPr lang="sk-SK" dirty="0" err="1"/>
              <a:t>link</a:t>
            </a:r>
            <a:r>
              <a:rPr lang="sk-SK" dirty="0"/>
              <a:t> až 32 </a:t>
            </a:r>
            <a:r>
              <a:rPr lang="sk-SK" dirty="0" err="1"/>
              <a:t>link</a:t>
            </a:r>
            <a:endParaRPr lang="sk-SK" dirty="0"/>
          </a:p>
          <a:p>
            <a:pPr lvl="2"/>
            <a:r>
              <a:rPr lang="sk-SK" dirty="0"/>
              <a:t>na jednej matičnej doske je možné kombinovať viaceré varianty PCI Espress </a:t>
            </a:r>
          </a:p>
          <a:p>
            <a:pPr lvl="2"/>
            <a:r>
              <a:rPr lang="sk-SK" dirty="0"/>
              <a:t>konfigurácia prideľovaných "lane" každému zariadeniu prebieha vždy pri štarte počítača</a:t>
            </a:r>
          </a:p>
        </p:txBody>
      </p:sp>
    </p:spTree>
    <p:extLst>
      <p:ext uri="{BB962C8B-B14F-4D97-AF65-F5344CB8AC3E}">
        <p14:creationId xmlns:p14="http://schemas.microsoft.com/office/powerpoint/2010/main" val="241227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2"/>
            <a:ext cx="10816262" cy="4521127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Vlastnosti zbernice PCI Express </a:t>
            </a:r>
          </a:p>
          <a:p>
            <a:pPr lvl="1"/>
            <a:r>
              <a:rPr lang="sk-SK" dirty="0"/>
              <a:t>štandard špecifikuje viacero variantov podľa počtu použitých prenosových kanálov: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PCI Express 1x</a:t>
            </a:r>
          </a:p>
          <a:p>
            <a:pPr lvl="3"/>
            <a:r>
              <a:rPr lang="sk-SK" dirty="0"/>
              <a:t>dátový tok 2x250MB/s </a:t>
            </a:r>
          </a:p>
          <a:p>
            <a:pPr lvl="3"/>
            <a:r>
              <a:rPr lang="sk-SK" dirty="0"/>
              <a:t>určený pre pomalé zariadenia ako sú modemy, zvukové karty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PCI Express 2x a 4x</a:t>
            </a:r>
          </a:p>
          <a:p>
            <a:pPr lvl="3"/>
            <a:r>
              <a:rPr lang="sk-SK" dirty="0"/>
              <a:t>určené pre rýchle </a:t>
            </a:r>
            <a:r>
              <a:rPr lang="sk-SK" dirty="0" smtClean="0"/>
              <a:t>zariadenia ako </a:t>
            </a:r>
            <a:r>
              <a:rPr lang="sk-SK" dirty="0"/>
              <a:t>sú Gb a 10 Gb sieťové karty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PCI Express 16x</a:t>
            </a:r>
          </a:p>
          <a:p>
            <a:pPr lvl="3"/>
            <a:r>
              <a:rPr lang="sk-SK" dirty="0"/>
              <a:t>určený ako následník AGP 8x s </a:t>
            </a:r>
            <a:r>
              <a:rPr lang="sk-SK" dirty="0" smtClean="0"/>
              <a:t>dvojnásobným tokom</a:t>
            </a:r>
            <a:r>
              <a:rPr lang="sk-SK" dirty="0"/>
              <a:t>, primárne pre grafické karty</a:t>
            </a:r>
          </a:p>
          <a:p>
            <a:pPr lvl="3"/>
            <a:r>
              <a:rPr lang="sk-SK" dirty="0"/>
              <a:t>maximálny tok 4 GB/s v každom smere </a:t>
            </a:r>
          </a:p>
          <a:p>
            <a:pPr lvl="3"/>
            <a:r>
              <a:rPr lang="sk-SK" dirty="0"/>
              <a:t>označuje sa ako PEG 		</a:t>
            </a:r>
          </a:p>
          <a:p>
            <a:pPr lvl="2"/>
            <a:r>
              <a:rPr lang="sk-SK" dirty="0">
                <a:solidFill>
                  <a:srgbClr val="FFFF00"/>
                </a:solidFill>
              </a:rPr>
              <a:t>PCI Express 32x</a:t>
            </a:r>
          </a:p>
        </p:txBody>
      </p:sp>
    </p:spTree>
    <p:extLst>
      <p:ext uri="{BB962C8B-B14F-4D97-AF65-F5344CB8AC3E}">
        <p14:creationId xmlns:p14="http://schemas.microsoft.com/office/powerpoint/2010/main" val="310118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46DF2374-654A-4A43-BED5-1CE73BD6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02" y="0"/>
            <a:ext cx="7836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5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4C86705-BC92-44AE-9CD8-F8ACFE6E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89" y="0"/>
            <a:ext cx="7083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ISA zbernica - Industry Standard </a:t>
            </a:r>
            <a:r>
              <a:rPr lang="sk-SK" dirty="0" err="1">
                <a:solidFill>
                  <a:srgbClr val="002060"/>
                </a:solidFill>
              </a:rPr>
              <a:t>Architecture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sk-SK" dirty="0"/>
              <a:t>80286 - 16 bitová zbernica ISA</a:t>
            </a:r>
          </a:p>
          <a:p>
            <a:pPr lvl="1"/>
            <a:r>
              <a:rPr lang="sk-SK" dirty="0"/>
              <a:t>frekvencia - 8 MHz</a:t>
            </a:r>
          </a:p>
          <a:p>
            <a:pPr lvl="1"/>
            <a:r>
              <a:rPr lang="sk-SK" dirty="0"/>
              <a:t>prenosová rýchlosť 13 MB/s</a:t>
            </a:r>
          </a:p>
          <a:p>
            <a:pPr lvl="1"/>
            <a:r>
              <a:rPr lang="sk-SK" dirty="0"/>
              <a:t>dátová zbernica 16 bit</a:t>
            </a:r>
          </a:p>
          <a:p>
            <a:pPr lvl="1"/>
            <a:r>
              <a:rPr lang="sk-SK" dirty="0"/>
              <a:t>adresná zbernica 24 bit </a:t>
            </a:r>
          </a:p>
          <a:p>
            <a:pPr lvl="1"/>
            <a:r>
              <a:rPr lang="sk-SK" dirty="0"/>
              <a:t>IRQ kanály č. 2 - 15</a:t>
            </a:r>
          </a:p>
          <a:p>
            <a:pPr lvl="1"/>
            <a:r>
              <a:rPr lang="sk-SK" dirty="0"/>
              <a:t>DMA kanál 1 až 7</a:t>
            </a:r>
          </a:p>
          <a:p>
            <a:pPr marL="0" indent="0">
              <a:buNone/>
            </a:pP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092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054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Bloková schéma </a:t>
            </a:r>
            <a:r>
              <a:rPr lang="sk-SK" dirty="0" err="1"/>
              <a:t>zbernicového</a:t>
            </a:r>
            <a:r>
              <a:rPr lang="sk-SK" dirty="0"/>
              <a:t> systému so zbernicou ISA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všetky komponenty sú pripojené na </a:t>
            </a:r>
          </a:p>
          <a:p>
            <a:r>
              <a:rPr lang="sk-SK" dirty="0"/>
              <a:t>spoločnú zbernicu</a:t>
            </a:r>
          </a:p>
          <a:p>
            <a:r>
              <a:rPr lang="sk-SK" dirty="0"/>
              <a:t> </a:t>
            </a:r>
          </a:p>
          <a:p>
            <a:r>
              <a:rPr lang="sk-SK" dirty="0"/>
              <a:t>všetky pripojené zariadenia pracujú na </a:t>
            </a:r>
          </a:p>
          <a:p>
            <a:r>
              <a:rPr lang="sk-SK" dirty="0"/>
              <a:t>frekvencii procesora</a:t>
            </a:r>
          </a:p>
        </p:txBody>
      </p:sp>
      <p:sp>
        <p:nvSpPr>
          <p:cNvPr id="6" name="Zástupný objekt pre obrázok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Zástupný objekt pre obrázok 4"/>
          <p:cNvPicPr>
            <a:picLocks noChangeAspect="1"/>
          </p:cNvPicPr>
          <p:nvPr/>
        </p:nvPicPr>
        <p:blipFill>
          <a:blip r:embed="rId2"/>
          <a:srcRect t="4555" b="4555"/>
          <a:stretch>
            <a:fillRect/>
          </a:stretch>
        </p:blipFill>
        <p:spPr>
          <a:xfrm>
            <a:off x="4854737" y="1990725"/>
            <a:ext cx="7337263" cy="48672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29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architektúry </a:t>
            </a:r>
            <a:r>
              <a:rPr lang="sk-SK" dirty="0" err="1"/>
              <a:t>zbernic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002060"/>
                </a:solidFill>
              </a:rPr>
              <a:t>Zbernica MCA - </a:t>
            </a:r>
            <a:r>
              <a:rPr lang="sk-SK" dirty="0" err="1">
                <a:solidFill>
                  <a:srgbClr val="002060"/>
                </a:solidFill>
              </a:rPr>
              <a:t>Micro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Channel</a:t>
            </a:r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err="1">
                <a:solidFill>
                  <a:srgbClr val="002060"/>
                </a:solidFill>
              </a:rPr>
              <a:t>Architecture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sk-SK" dirty="0"/>
              <a:t>vyvinula IBM </a:t>
            </a:r>
          </a:p>
          <a:p>
            <a:pPr lvl="1"/>
            <a:r>
              <a:rPr lang="sk-SK" dirty="0"/>
              <a:t>frekvencia 20 MHz</a:t>
            </a:r>
          </a:p>
          <a:p>
            <a:pPr lvl="1"/>
            <a:r>
              <a:rPr lang="sk-SK" dirty="0"/>
              <a:t>existuje ako 16 a 32 bitová</a:t>
            </a:r>
          </a:p>
          <a:p>
            <a:pPr lvl="1"/>
            <a:r>
              <a:rPr lang="sk-SK" dirty="0" err="1"/>
              <a:t>zdielanie</a:t>
            </a:r>
            <a:r>
              <a:rPr lang="sk-SK" dirty="0"/>
              <a:t> IRQ, </a:t>
            </a:r>
          </a:p>
          <a:p>
            <a:pPr lvl="1"/>
            <a:r>
              <a:rPr lang="sk-SK" dirty="0" err="1"/>
              <a:t>zdielanie</a:t>
            </a:r>
            <a:r>
              <a:rPr lang="sk-SK" dirty="0"/>
              <a:t> riadenia </a:t>
            </a:r>
            <a:r>
              <a:rPr lang="sk-SK" dirty="0" err="1"/>
              <a:t>zbernic</a:t>
            </a:r>
            <a:endParaRPr lang="sk-SK" dirty="0"/>
          </a:p>
          <a:p>
            <a:pPr lvl="1"/>
            <a:r>
              <a:rPr lang="sk-SK" dirty="0"/>
              <a:t>prenos dát v režime DMA medzi 2 základnými doskami</a:t>
            </a:r>
          </a:p>
          <a:p>
            <a:pPr lvl="1"/>
            <a:r>
              <a:rPr lang="sk-SK" dirty="0"/>
              <a:t>nebola kompatibilná s ISA 	</a:t>
            </a:r>
          </a:p>
        </p:txBody>
      </p:sp>
    </p:spTree>
    <p:extLst>
      <p:ext uri="{BB962C8B-B14F-4D97-AF65-F5344CB8AC3E}">
        <p14:creationId xmlns:p14="http://schemas.microsoft.com/office/powerpoint/2010/main" val="41872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" y="0"/>
            <a:ext cx="12191524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19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C928C-09D7-44CC-9A61-07CAE0F79F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24D237-1B96-4B9F-BB32-8BC7F5C2E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A9E03-4BB6-4D7A-A9DF-0FD8B9F753F0}"/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4491</TotalTime>
  <Words>1189</Words>
  <Application>Microsoft Office PowerPoint</Application>
  <PresentationFormat>Širokouhlá</PresentationFormat>
  <Paragraphs>196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7" baseType="lpstr">
      <vt:lpstr>Arial</vt:lpstr>
      <vt:lpstr>Trebuchet MS</vt:lpstr>
      <vt:lpstr>Berlín</vt:lpstr>
      <vt:lpstr>Typy zbernic</vt:lpstr>
      <vt:lpstr>Architektúra zbernice</vt:lpstr>
      <vt:lpstr>Vývoj architektúry zbernic</vt:lpstr>
      <vt:lpstr>Prezentácia programu PowerPoint</vt:lpstr>
      <vt:lpstr>Vývoj architektúry zbernic</vt:lpstr>
      <vt:lpstr>Prezentácia programu PowerPoint</vt:lpstr>
      <vt:lpstr>Bloková schéma zbernicového systému so zbernicou ISA</vt:lpstr>
      <vt:lpstr>Vývoj architektúry zbernic</vt:lpstr>
      <vt:lpstr>Prezentácia programu PowerPoint</vt:lpstr>
      <vt:lpstr>Vývoj architektúry zbernic</vt:lpstr>
      <vt:lpstr>Prezentácia programu PowerPoint</vt:lpstr>
      <vt:lpstr>Vývoj architektúry zbernic</vt:lpstr>
      <vt:lpstr>Prezentácia programu PowerPoint</vt:lpstr>
      <vt:lpstr>Vývoj architektúry zbernic</vt:lpstr>
      <vt:lpstr>Bloková schéma zbernicového systému s PCI</vt:lpstr>
      <vt:lpstr>Vývoj architektúry zbernic</vt:lpstr>
      <vt:lpstr>Vývoj architektúry zbernic</vt:lpstr>
      <vt:lpstr>Vývoj architektúry zbernic</vt:lpstr>
      <vt:lpstr>Prezentácia programu PowerPoint</vt:lpstr>
      <vt:lpstr>Vývoj architektúry zbernic</vt:lpstr>
      <vt:lpstr>Vývoj architektúry zbernic</vt:lpstr>
      <vt:lpstr>Bloková schéma  zbernicového systému  PCI s AGP zbernicou</vt:lpstr>
      <vt:lpstr>Vývoj architektúry zbernic</vt:lpstr>
      <vt:lpstr>Vývoj architektúry zbernic</vt:lpstr>
      <vt:lpstr>Vývoj architektúry zbernic</vt:lpstr>
      <vt:lpstr>Vývoj architektúry zbernic</vt:lpstr>
      <vt:lpstr>Prezentácia programu PowerPoint</vt:lpstr>
      <vt:lpstr>Prezentácia programu PowerPoint</vt:lpstr>
      <vt:lpstr>Vývoj architektúry zbernic</vt:lpstr>
      <vt:lpstr>Vývoj architektúry zbernic</vt:lpstr>
      <vt:lpstr>Vývoj architektúry zbernic</vt:lpstr>
      <vt:lpstr>Vývoj architektúry zbernic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Butkovsky</dc:creator>
  <cp:lastModifiedBy>Martin Butkovsky</cp:lastModifiedBy>
  <cp:revision>75</cp:revision>
  <dcterms:created xsi:type="dcterms:W3CDTF">2021-03-06T10:05:16Z</dcterms:created>
  <dcterms:modified xsi:type="dcterms:W3CDTF">2022-04-13T14:16:43Z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  <property fmtid="{D5CDD505-2E9C-101B-9397-08002B2CF9AE}" pid="3" name="MediaServiceImageTags">
    <vt:lpwstr/>
  </property>
</Properties>
</file>