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64" r:id="rId6"/>
    <p:sldId id="265" r:id="rId7"/>
    <p:sldId id="266" r:id="rId8"/>
    <p:sldId id="267" r:id="rId9"/>
    <p:sldId id="268" r:id="rId10"/>
    <p:sldId id="279" r:id="rId11"/>
    <p:sldId id="280" r:id="rId12"/>
    <p:sldId id="269" r:id="rId13"/>
    <p:sldId id="270" r:id="rId14"/>
    <p:sldId id="277" r:id="rId15"/>
    <p:sldId id="278" r:id="rId16"/>
    <p:sldId id="271" r:id="rId17"/>
    <p:sldId id="259" r:id="rId18"/>
    <p:sldId id="260" r:id="rId19"/>
    <p:sldId id="263" r:id="rId20"/>
    <p:sldId id="261" r:id="rId21"/>
    <p:sldId id="274" r:id="rId22"/>
    <p:sldId id="272" r:id="rId23"/>
    <p:sldId id="273" r:id="rId24"/>
    <p:sldId id="275" r:id="rId25"/>
    <p:sldId id="276" r:id="rId26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847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408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6260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1426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162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8756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2265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7604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49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715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026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120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902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276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204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825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690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BDDD6-0DF1-49F1-B8EA-CD1AD31FAF68}" type="datetimeFigureOut">
              <a:rPr lang="sk-SK" smtClean="0"/>
              <a:t>13. 10. 2025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8BEC7-EF5A-460C-ACCD-843FF4BAA5D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63662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/>
              <a:t>Zbernice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/>
              <a:t>Mgr. Ing. Martin </a:t>
            </a:r>
            <a:r>
              <a:rPr lang="sk-SK" err="1"/>
              <a:t>Butkovský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6518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/>
              <a:t>Rozdelenie zberníc </a:t>
            </a:r>
            <a:r>
              <a:rPr lang="sk-SK" altLang="sk-SK"/>
              <a:t>podľa časového </a:t>
            </a:r>
            <a:r>
              <a:rPr lang="sk-SK" altLang="sk-SK" err="1"/>
              <a:t>multiplexu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err="1">
                <a:solidFill>
                  <a:srgbClr val="002060"/>
                </a:solidFill>
              </a:rPr>
              <a:t>Multiplexované</a:t>
            </a:r>
            <a:endParaRPr lang="sk-SK" altLang="sk-SK">
              <a:solidFill>
                <a:srgbClr val="002060"/>
              </a:solidFill>
            </a:endParaRPr>
          </a:p>
          <a:p>
            <a:pPr lvl="1"/>
            <a:r>
              <a:rPr lang="sk-SK" altLang="sk-SK"/>
              <a:t>obsahujú iba 1 vodič, ktorý spája </a:t>
            </a:r>
            <a:r>
              <a:rPr lang="sk-SK" altLang="sk-SK" err="1"/>
              <a:t>multiplexor</a:t>
            </a:r>
            <a:r>
              <a:rPr lang="sk-SK" altLang="sk-SK"/>
              <a:t> a </a:t>
            </a:r>
            <a:r>
              <a:rPr lang="sk-SK" altLang="sk-SK" err="1"/>
              <a:t>demultiplexor</a:t>
            </a:r>
            <a:r>
              <a:rPr lang="sk-SK" altLang="sk-SK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sk-SK" altLang="sk-SK"/>
              <a:t>zbernica prenáša v jednom časovom okamihu  iba jeden typ informácie </a:t>
            </a:r>
            <a:r>
              <a:rPr lang="ru-RU" altLang="sk-SK"/>
              <a:t>napr</a:t>
            </a:r>
            <a:r>
              <a:rPr lang="sk-SK" altLang="sk-SK" err="1"/>
              <a:t>íklad</a:t>
            </a:r>
            <a:r>
              <a:rPr lang="ru-RU" altLang="sk-SK"/>
              <a:t> </a:t>
            </a:r>
            <a:r>
              <a:rPr lang="en-US" altLang="sk-SK" err="1"/>
              <a:t>adresu</a:t>
            </a:r>
            <a:r>
              <a:rPr lang="sk-SK" altLang="sk-SK"/>
              <a:t> alebo dáta alebo riadiace signály </a:t>
            </a:r>
          </a:p>
          <a:p>
            <a:pPr lvl="1"/>
            <a:r>
              <a:rPr lang="sk-SK" altLang="sk-SK"/>
              <a:t>v </a:t>
            </a:r>
            <a:r>
              <a:rPr lang="sk-SK" altLang="sk-SK" err="1"/>
              <a:t>ďaľšom</a:t>
            </a:r>
            <a:r>
              <a:rPr lang="sk-SK" altLang="sk-SK"/>
              <a:t> časovom okamihu prenáša iný typ informácie, </a:t>
            </a:r>
            <a:r>
              <a:rPr lang="ru-RU" altLang="sk-SK"/>
              <a:t>napr</a:t>
            </a:r>
            <a:r>
              <a:rPr lang="sk-SK" altLang="sk-SK" err="1"/>
              <a:t>íklad</a:t>
            </a:r>
            <a:r>
              <a:rPr lang="ru-RU" altLang="sk-SK"/>
              <a:t> </a:t>
            </a:r>
            <a:r>
              <a:rPr lang="en-US" altLang="sk-SK" err="1"/>
              <a:t>údaje</a:t>
            </a:r>
            <a:endParaRPr lang="sk-SK" altLang="sk-SK"/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2057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objekt pre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5" y="0"/>
            <a:ext cx="12192455" cy="5777721"/>
          </a:xfrm>
        </p:spPr>
      </p:pic>
    </p:spTree>
    <p:extLst>
      <p:ext uri="{BB962C8B-B14F-4D97-AF65-F5344CB8AC3E}">
        <p14:creationId xmlns:p14="http://schemas.microsoft.com/office/powerpoint/2010/main" val="2944189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podľa časového </a:t>
            </a:r>
            <a:r>
              <a:rPr lang="sk-SK" altLang="sk-SK" err="1"/>
              <a:t>multiplexu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err="1">
                <a:solidFill>
                  <a:srgbClr val="002060"/>
                </a:solidFill>
              </a:rPr>
              <a:t>Nemultiplexované</a:t>
            </a:r>
            <a:endParaRPr lang="sk-SK" altLang="sk-SK">
              <a:solidFill>
                <a:srgbClr val="002060"/>
              </a:solidFill>
            </a:endParaRPr>
          </a:p>
          <a:p>
            <a:pPr lvl="1"/>
            <a:r>
              <a:rPr lang="sk-SK" altLang="sk-SK"/>
              <a:t>význam signálov prenášaných po zbernici sa s časom nemení</a:t>
            </a:r>
          </a:p>
          <a:p>
            <a:pPr lvl="1"/>
            <a:r>
              <a:rPr lang="sk-SK" altLang="sk-SK"/>
              <a:t>adresy, dáta a riadiace signály sa prenášajú samostatne a oddelene po inom </a:t>
            </a:r>
          </a:p>
          <a:p>
            <a:pPr marL="457200" lvl="1" indent="0">
              <a:buNone/>
            </a:pPr>
            <a:r>
              <a:rPr lang="sk-SK" altLang="sk-SK"/>
              <a:t>   vodiči </a:t>
            </a:r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7671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podľa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813508" cy="4521127"/>
          </a:xfrm>
        </p:spPr>
        <p:txBody>
          <a:bodyPr>
            <a:normAutofit/>
          </a:bodyPr>
          <a:lstStyle/>
          <a:p>
            <a:r>
              <a:rPr lang="sk-SK"/>
              <a:t>prenos údajov len medzi dvomi zariadeniami zabezpečuje                „</a:t>
            </a:r>
            <a:r>
              <a:rPr lang="sk-SK">
                <a:solidFill>
                  <a:srgbClr val="002060"/>
                </a:solidFill>
              </a:rPr>
              <a:t>Radič zbernice - </a:t>
            </a:r>
            <a:r>
              <a:rPr lang="sk-SK">
                <a:solidFill>
                  <a:srgbClr val="C00000"/>
                </a:solidFill>
              </a:rPr>
              <a:t>Arbiter</a:t>
            </a:r>
            <a:r>
              <a:rPr lang="sk-SK"/>
              <a:t>“</a:t>
            </a:r>
          </a:p>
          <a:p>
            <a:r>
              <a:rPr lang="sk-SK"/>
              <a:t>Arbiter sa stará o prideľovanie zbernice zariadeniu, ktoré žiada o ZB</a:t>
            </a:r>
          </a:p>
          <a:p>
            <a:r>
              <a:rPr lang="sk-SK"/>
              <a:t>v jednom okamihu môže o ZB žiadať viac zariadení</a:t>
            </a:r>
          </a:p>
          <a:p>
            <a:r>
              <a:rPr lang="sk-SK"/>
              <a:t>existuje viacero spôsobov ako je arbiter realizovaný  - akým spôsobom je ZB prideľovaná.    </a:t>
            </a:r>
          </a:p>
          <a:p>
            <a:r>
              <a:rPr lang="sk-SK"/>
              <a:t>Arbiter je funkčne iba jeden, ale fyzicky môže byť jeden alebo môže byť rozdelený medzi viacero zariadení a preto hovoríme o: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1. centralizovaný arbiter</a:t>
            </a:r>
            <a:r>
              <a:rPr lang="sk-SK" b="1"/>
              <a:t> </a:t>
            </a:r>
            <a:r>
              <a:rPr lang="sk-SK"/>
              <a:t>- fyzicky je jeden, </a:t>
            </a:r>
          </a:p>
          <a:p>
            <a:pPr lvl="1"/>
            <a:r>
              <a:rPr lang="sk-SK">
                <a:solidFill>
                  <a:srgbClr val="002060"/>
                </a:solidFill>
              </a:rPr>
              <a:t>2. decentralizovaný arbiter</a:t>
            </a:r>
            <a:r>
              <a:rPr lang="sk-SK" b="1"/>
              <a:t> </a:t>
            </a:r>
            <a:r>
              <a:rPr lang="sk-SK"/>
              <a:t>- fyzicky je ich viacej </a:t>
            </a:r>
          </a:p>
          <a:p>
            <a:pPr marL="0" indent="0">
              <a:buNone/>
            </a:pPr>
            <a:endParaRPr lang="sk-SK"/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22508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nezávislými žiadosťami </a:t>
            </a:r>
            <a:endParaRPr lang="sk-SK"/>
          </a:p>
          <a:p>
            <a:pPr lvl="2"/>
            <a:r>
              <a:rPr lang="sk-SK"/>
              <a:t>každé zariadenie, ktoré chce prenášať údaje, </a:t>
            </a:r>
          </a:p>
          <a:p>
            <a:pPr marL="914400" lvl="2" indent="0">
              <a:buNone/>
            </a:pPr>
            <a:r>
              <a:rPr lang="sk-SK"/>
              <a:t>    môže požiadať o pridelenie ZB po extra linke </a:t>
            </a:r>
          </a:p>
          <a:p>
            <a:pPr marL="914400" lvl="2" indent="0">
              <a:buNone/>
            </a:pPr>
            <a:r>
              <a:rPr lang="sk-SK"/>
              <a:t>    „</a:t>
            </a:r>
            <a:r>
              <a:rPr lang="sk-SK">
                <a:solidFill>
                  <a:srgbClr val="0070C0"/>
                </a:solidFill>
              </a:rPr>
              <a:t>Žiadosť o ZB</a:t>
            </a:r>
            <a:r>
              <a:rPr lang="sk-SK"/>
              <a:t>“. </a:t>
            </a:r>
          </a:p>
          <a:p>
            <a:pPr lvl="2"/>
            <a:r>
              <a:rPr lang="sk-SK"/>
              <a:t>Žiadať o ZB môže iba vtedy ak ZB nie je </a:t>
            </a:r>
          </a:p>
          <a:p>
            <a:pPr marL="914400" lvl="2" indent="0">
              <a:buNone/>
            </a:pPr>
            <a:r>
              <a:rPr lang="sk-SK"/>
              <a:t>    obsadená - neprebieha komunikácia</a:t>
            </a:r>
          </a:p>
          <a:p>
            <a:pPr lvl="2"/>
            <a:r>
              <a:rPr lang="sk-SK"/>
              <a:t>zariadenie, ktorému bude ZB pridelená, </a:t>
            </a:r>
          </a:p>
          <a:p>
            <a:pPr marL="914400" lvl="2" indent="0">
              <a:buNone/>
            </a:pPr>
            <a:r>
              <a:rPr lang="sk-SK"/>
              <a:t>    vyšle signál „</a:t>
            </a:r>
            <a:r>
              <a:rPr lang="sk-SK">
                <a:solidFill>
                  <a:srgbClr val="FF0000"/>
                </a:solidFill>
              </a:rPr>
              <a:t>Zbernica obsadená</a:t>
            </a:r>
            <a:r>
              <a:rPr lang="sk-SK"/>
              <a:t>“ a môže </a:t>
            </a:r>
          </a:p>
          <a:p>
            <a:pPr marL="914400" lvl="2" indent="0">
              <a:buNone/>
            </a:pPr>
            <a:r>
              <a:rPr lang="sk-SK"/>
              <a:t>    komunikovať s iným zariadením</a:t>
            </a:r>
          </a:p>
          <a:p>
            <a:pPr lvl="2"/>
            <a:r>
              <a:rPr lang="sk-SK"/>
              <a:t>keď bude komunikácia ukončená, </a:t>
            </a:r>
          </a:p>
          <a:p>
            <a:pPr marL="914400" lvl="2" indent="0">
              <a:buNone/>
            </a:pPr>
            <a:r>
              <a:rPr lang="sk-SK"/>
              <a:t>    zariadenie stiahne signál </a:t>
            </a:r>
            <a:r>
              <a:rPr lang="sk-SK">
                <a:solidFill>
                  <a:srgbClr val="FF0000"/>
                </a:solidFill>
              </a:rPr>
              <a:t>ZB obsadená</a:t>
            </a:r>
            <a:r>
              <a:rPr lang="sk-SK"/>
              <a:t> </a:t>
            </a:r>
            <a:endParaRPr lang="sk-SK">
              <a:solidFill>
                <a:srgbClr val="FFFF00"/>
              </a:solidFill>
            </a:endParaRPr>
          </a:p>
          <a:p>
            <a:pPr lvl="1"/>
            <a:endParaRPr lang="sk-SK">
              <a:solidFill>
                <a:srgbClr val="002060"/>
              </a:solidFill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8166" y="3304935"/>
            <a:ext cx="5052458" cy="2725945"/>
          </a:xfrm>
          <a:prstGeom prst="rect">
            <a:avLst/>
          </a:prstGeom>
        </p:spPr>
      </p:pic>
      <p:cxnSp>
        <p:nvCxnSpPr>
          <p:cNvPr id="6" name="Rovná spojovacia šípka 5"/>
          <p:cNvCxnSpPr/>
          <p:nvPr/>
        </p:nvCxnSpPr>
        <p:spPr>
          <a:xfrm>
            <a:off x="7861967" y="5119492"/>
            <a:ext cx="3089584" cy="311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/>
          <p:nvPr/>
        </p:nvCxnSpPr>
        <p:spPr>
          <a:xfrm>
            <a:off x="8600303" y="4095382"/>
            <a:ext cx="3684" cy="1027223"/>
          </a:xfrm>
          <a:prstGeom prst="straightConnector1">
            <a:avLst/>
          </a:prstGeom>
          <a:ln w="25400">
            <a:solidFill>
              <a:srgbClr val="FF0000"/>
            </a:solidFill>
            <a:headEnd type="arrow" w="med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/>
          <p:nvPr/>
        </p:nvCxnSpPr>
        <p:spPr>
          <a:xfrm>
            <a:off x="9497639" y="4095382"/>
            <a:ext cx="3684" cy="1027223"/>
          </a:xfrm>
          <a:prstGeom prst="straightConnector1">
            <a:avLst/>
          </a:prstGeom>
          <a:ln w="25400">
            <a:solidFill>
              <a:srgbClr val="FF0000"/>
            </a:solidFill>
            <a:headEnd type="arrow" w="med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>
            <a:off x="10391291" y="4095382"/>
            <a:ext cx="3684" cy="1027223"/>
          </a:xfrm>
          <a:prstGeom prst="straightConnector1">
            <a:avLst/>
          </a:prstGeom>
          <a:ln w="25400">
            <a:solidFill>
              <a:srgbClr val="FF0000"/>
            </a:solidFill>
            <a:headEnd type="arrow" w="med" len="med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ovacia šípka 16"/>
          <p:cNvCxnSpPr/>
          <p:nvPr/>
        </p:nvCxnSpPr>
        <p:spPr>
          <a:xfrm>
            <a:off x="10475111" y="4095382"/>
            <a:ext cx="5543" cy="1604378"/>
          </a:xfrm>
          <a:prstGeom prst="straightConnector1">
            <a:avLst/>
          </a:prstGeom>
          <a:ln w="25400">
            <a:solidFill>
              <a:srgbClr val="00B050"/>
            </a:solidFill>
            <a:headEnd type="arrow" w="med" len="med"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Rovná spojovacia šípka 18"/>
          <p:cNvCxnSpPr/>
          <p:nvPr/>
        </p:nvCxnSpPr>
        <p:spPr>
          <a:xfrm>
            <a:off x="9584310" y="4095382"/>
            <a:ext cx="9255" cy="1505318"/>
          </a:xfrm>
          <a:prstGeom prst="straightConnector1">
            <a:avLst/>
          </a:prstGeom>
          <a:ln w="25400">
            <a:solidFill>
              <a:srgbClr val="00B050"/>
            </a:solidFill>
            <a:headEnd type="arrow" w="med" len="med"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Rovná spojovacia šípka 20"/>
          <p:cNvCxnSpPr/>
          <p:nvPr/>
        </p:nvCxnSpPr>
        <p:spPr>
          <a:xfrm flipH="1">
            <a:off x="8685504" y="4090762"/>
            <a:ext cx="2942" cy="1389480"/>
          </a:xfrm>
          <a:prstGeom prst="straightConnector1">
            <a:avLst/>
          </a:prstGeom>
          <a:ln w="25400">
            <a:solidFill>
              <a:srgbClr val="00B050"/>
            </a:solidFill>
            <a:headEnd type="arrow" w="med" len="med"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Rovná spojnica 23"/>
          <p:cNvCxnSpPr/>
          <p:nvPr/>
        </p:nvCxnSpPr>
        <p:spPr>
          <a:xfrm>
            <a:off x="7888840" y="5480242"/>
            <a:ext cx="8038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ovná spojnica 24"/>
          <p:cNvCxnSpPr/>
          <p:nvPr/>
        </p:nvCxnSpPr>
        <p:spPr>
          <a:xfrm>
            <a:off x="7896224" y="5605250"/>
            <a:ext cx="1697688" cy="238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ovná spojnica 33"/>
          <p:cNvCxnSpPr/>
          <p:nvPr/>
        </p:nvCxnSpPr>
        <p:spPr>
          <a:xfrm>
            <a:off x="7896175" y="5694157"/>
            <a:ext cx="2586035" cy="381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ovná spojovacia šípka 36"/>
          <p:cNvCxnSpPr/>
          <p:nvPr/>
        </p:nvCxnSpPr>
        <p:spPr>
          <a:xfrm flipH="1" flipV="1">
            <a:off x="7861967" y="4535606"/>
            <a:ext cx="645137" cy="4549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ovná spojovacia šípka 37"/>
          <p:cNvCxnSpPr/>
          <p:nvPr/>
        </p:nvCxnSpPr>
        <p:spPr>
          <a:xfrm flipH="1">
            <a:off x="7871065" y="4683458"/>
            <a:ext cx="1543624" cy="8369"/>
          </a:xfrm>
          <a:prstGeom prst="straightConnector1">
            <a:avLst/>
          </a:prstGeom>
          <a:ln w="25400">
            <a:solidFill>
              <a:srgbClr val="0070C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ovná spojovacia šípka 41"/>
          <p:cNvCxnSpPr/>
          <p:nvPr/>
        </p:nvCxnSpPr>
        <p:spPr>
          <a:xfrm flipH="1" flipV="1">
            <a:off x="7871065" y="4835130"/>
            <a:ext cx="2428452" cy="728"/>
          </a:xfrm>
          <a:prstGeom prst="straightConnector1">
            <a:avLst/>
          </a:prstGeom>
          <a:ln w="25400">
            <a:solidFill>
              <a:srgbClr val="0070C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ovná spojnica 48"/>
          <p:cNvCxnSpPr/>
          <p:nvPr/>
        </p:nvCxnSpPr>
        <p:spPr>
          <a:xfrm>
            <a:off x="8507104" y="4103322"/>
            <a:ext cx="0" cy="4448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ovná spojnica 50"/>
          <p:cNvCxnSpPr/>
          <p:nvPr/>
        </p:nvCxnSpPr>
        <p:spPr>
          <a:xfrm flipH="1">
            <a:off x="9399145" y="4104888"/>
            <a:ext cx="8947" cy="56859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ovná spojnica 52"/>
          <p:cNvCxnSpPr/>
          <p:nvPr/>
        </p:nvCxnSpPr>
        <p:spPr>
          <a:xfrm>
            <a:off x="10296862" y="4107942"/>
            <a:ext cx="9490" cy="73974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3549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nezávislými žiadosťami </a:t>
            </a:r>
            <a:endParaRPr lang="sk-SK"/>
          </a:p>
          <a:p>
            <a:pPr lvl="2"/>
            <a:r>
              <a:rPr lang="sk-SK"/>
              <a:t>ak viacero zariadení požiada o zbernicu naraz na základe nezávislých žiadostí extra linky „Žiadosť o ZB“, bude zbernica pridelená jedným z nasledovných spôsobov: </a:t>
            </a:r>
          </a:p>
          <a:p>
            <a:pPr lvl="3"/>
            <a:r>
              <a:rPr lang="sk-SK" b="1">
                <a:solidFill>
                  <a:srgbClr val="C00000"/>
                </a:solidFill>
              </a:rPr>
              <a:t>Prideľovanie podľa priority </a:t>
            </a:r>
            <a:endParaRPr lang="sk-SK">
              <a:solidFill>
                <a:srgbClr val="C00000"/>
              </a:solidFill>
            </a:endParaRPr>
          </a:p>
          <a:p>
            <a:pPr lvl="3"/>
            <a:r>
              <a:rPr lang="sk-SK" b="1">
                <a:solidFill>
                  <a:srgbClr val="C00000"/>
                </a:solidFill>
              </a:rPr>
              <a:t>Prideľovanie s prepadom</a:t>
            </a:r>
            <a:r>
              <a:rPr lang="sk-SK" b="1"/>
              <a:t> </a:t>
            </a:r>
            <a:endParaRPr lang="sk-SK" b="1">
              <a:solidFill>
                <a:srgbClr val="C00000"/>
              </a:solidFill>
            </a:endParaRPr>
          </a:p>
          <a:p>
            <a:pPr lvl="3"/>
            <a:r>
              <a:rPr lang="sk-SK" b="1">
                <a:solidFill>
                  <a:srgbClr val="C00000"/>
                </a:solidFill>
              </a:rPr>
              <a:t>Prideľovanie v kruhu</a:t>
            </a:r>
            <a:r>
              <a:rPr lang="sk-SK" b="1"/>
              <a:t> 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7011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nezávislými žiadosťami </a:t>
            </a:r>
            <a:endParaRPr lang="sk-SK"/>
          </a:p>
          <a:p>
            <a:pPr lvl="2"/>
            <a:r>
              <a:rPr lang="sk-SK" b="1">
                <a:solidFill>
                  <a:srgbClr val="C00000"/>
                </a:solidFill>
              </a:rPr>
              <a:t>prideľovanie podľa priority</a:t>
            </a:r>
          </a:p>
          <a:p>
            <a:pPr lvl="3"/>
            <a:r>
              <a:rPr lang="sk-SK"/>
              <a:t>každé zariadenie má pridelené identifikačné číslo (ID) s tým, že arbiter pridelí ZB zariadeniu, ktoré má najmenšie ID</a:t>
            </a:r>
          </a:p>
          <a:p>
            <a:pPr lvl="3"/>
            <a:r>
              <a:rPr lang="sk-SK"/>
              <a:t>zariadenie s najmenším ID má najvyššiu prioritu</a:t>
            </a:r>
          </a:p>
          <a:p>
            <a:pPr lvl="3"/>
            <a:r>
              <a:rPr lang="sk-SK"/>
              <a:t>priorita zariadenia sa nemení</a:t>
            </a:r>
          </a:p>
          <a:p>
            <a:pPr lvl="2"/>
            <a:r>
              <a:rPr lang="sk-SK" b="1">
                <a:solidFill>
                  <a:srgbClr val="C00000"/>
                </a:solidFill>
              </a:rPr>
              <a:t>prideľovanie podľa priority s prepadom</a:t>
            </a:r>
          </a:p>
          <a:p>
            <a:pPr lvl="3"/>
            <a:r>
              <a:rPr lang="sk-SK"/>
              <a:t>v tomto prípade sa priorita mení tak, že priorita zariadenia, ktorému bola zbernica pridelená, klesne na najnižšiu úroveň </a:t>
            </a:r>
            <a:endParaRPr lang="sk-SK" b="1">
              <a:solidFill>
                <a:srgbClr val="C00000"/>
              </a:solidFill>
            </a:endParaRPr>
          </a:p>
          <a:p>
            <a:pPr lvl="2"/>
            <a:r>
              <a:rPr lang="sk-SK" b="1">
                <a:solidFill>
                  <a:srgbClr val="C00000"/>
                </a:solidFill>
              </a:rPr>
              <a:t>prideľovanie v kruhu</a:t>
            </a:r>
          </a:p>
          <a:p>
            <a:pPr lvl="3"/>
            <a:r>
              <a:rPr lang="sk-SK"/>
              <a:t>arbiter prideľuje zbernicu postupne za sebou každému zariadeniu </a:t>
            </a:r>
            <a:endParaRPr lang="sk-SK" b="1">
              <a:solidFill>
                <a:srgbClr val="C00000"/>
              </a:solidFill>
            </a:endParaRPr>
          </a:p>
          <a:p>
            <a:pPr marL="1371600" lvl="3" indent="0">
              <a:buNone/>
            </a:pPr>
            <a:r>
              <a:rPr lang="sk-SK" b="1"/>
              <a:t> </a:t>
            </a:r>
          </a:p>
          <a:p>
            <a:pPr lvl="3"/>
            <a:endParaRPr lang="sk-SK"/>
          </a:p>
          <a:p>
            <a:pPr lvl="2"/>
            <a:endParaRPr lang="sk-SK" b="1"/>
          </a:p>
          <a:p>
            <a:pPr lvl="2"/>
            <a:endParaRPr lang="sk-SK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126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vyzváňaním</a:t>
            </a:r>
            <a:endParaRPr lang="sk-SK"/>
          </a:p>
          <a:p>
            <a:pPr lvl="2"/>
            <a:r>
              <a:rPr lang="sk-SK"/>
              <a:t>Arbiter dostane žiadosť o pridelenie </a:t>
            </a:r>
          </a:p>
          <a:p>
            <a:pPr marL="914400" lvl="2" indent="0">
              <a:buNone/>
            </a:pPr>
            <a:r>
              <a:rPr lang="sk-SK"/>
              <a:t>    zbernice po jednej linke, takže nevie, </a:t>
            </a:r>
          </a:p>
          <a:p>
            <a:pPr marL="914400" lvl="2" indent="0">
              <a:buNone/>
            </a:pPr>
            <a:r>
              <a:rPr lang="sk-SK"/>
              <a:t>    ktoré zariadenie žiada o zbernicu</a:t>
            </a:r>
          </a:p>
          <a:p>
            <a:pPr lvl="2"/>
            <a:r>
              <a:rPr lang="sk-SK"/>
              <a:t>súčasťou arbitra je počítadlo (CT), </a:t>
            </a:r>
          </a:p>
          <a:p>
            <a:pPr marL="914400" lvl="2" indent="0">
              <a:buNone/>
            </a:pPr>
            <a:r>
              <a:rPr lang="sk-SK"/>
              <a:t>    podľa ktorého prideľuje ZB</a:t>
            </a:r>
          </a:p>
          <a:p>
            <a:pPr lvl="2"/>
            <a:r>
              <a:rPr lang="sk-SK"/>
              <a:t>ak Arbiter </a:t>
            </a:r>
            <a:r>
              <a:rPr lang="sk-SK" err="1"/>
              <a:t>obdrží</a:t>
            </a:r>
            <a:r>
              <a:rPr lang="sk-SK"/>
              <a:t> žiadosť o ZB, tak </a:t>
            </a:r>
          </a:p>
          <a:p>
            <a:pPr marL="914400" lvl="2" indent="0">
              <a:buNone/>
            </a:pPr>
            <a:r>
              <a:rPr lang="sk-SK"/>
              <a:t>    </a:t>
            </a:r>
            <a:r>
              <a:rPr lang="sk-SK" err="1"/>
              <a:t>inkrementuje</a:t>
            </a:r>
            <a:r>
              <a:rPr lang="sk-SK"/>
              <a:t> počítadlo a po </a:t>
            </a:r>
          </a:p>
          <a:p>
            <a:pPr marL="914400" lvl="2" indent="0">
              <a:buNone/>
            </a:pPr>
            <a:r>
              <a:rPr lang="sk-SK"/>
              <a:t>    vyzváňacích linkách pošle ID </a:t>
            </a:r>
          </a:p>
          <a:p>
            <a:pPr marL="914400" lvl="2" indent="0">
              <a:buNone/>
            </a:pPr>
            <a:r>
              <a:rPr lang="sk-SK"/>
              <a:t>    zariadenia, ktorému prideľuje ZB</a:t>
            </a: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693" y="2538109"/>
            <a:ext cx="5618191" cy="355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490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vyzváňaním</a:t>
            </a:r>
            <a:endParaRPr lang="sk-SK"/>
          </a:p>
          <a:p>
            <a:pPr lvl="2"/>
            <a:r>
              <a:rPr lang="sk-SK"/>
              <a:t>ak toto zariadenie žiadalo o ZB, </a:t>
            </a:r>
          </a:p>
          <a:p>
            <a:pPr marL="914400" lvl="2" indent="0">
              <a:buNone/>
            </a:pPr>
            <a:r>
              <a:rPr lang="sk-SK"/>
              <a:t>    tak vystaví signál ZB obsadená </a:t>
            </a:r>
          </a:p>
          <a:p>
            <a:pPr lvl="2"/>
            <a:r>
              <a:rPr lang="sk-SK"/>
              <a:t>ak toto zariadenie nežiadalo o ZB, </a:t>
            </a:r>
          </a:p>
          <a:p>
            <a:pPr marL="914400" lvl="2" indent="0">
              <a:buNone/>
            </a:pPr>
            <a:r>
              <a:rPr lang="sk-SK"/>
              <a:t>    tak nevystaví signál ZB obsadená, </a:t>
            </a:r>
          </a:p>
          <a:p>
            <a:pPr marL="914400" lvl="2" indent="0">
              <a:buNone/>
            </a:pPr>
            <a:r>
              <a:rPr lang="sk-SK"/>
              <a:t>    načo arbiter </a:t>
            </a:r>
            <a:r>
              <a:rPr lang="sk-SK" err="1"/>
              <a:t>inkrementuje</a:t>
            </a:r>
            <a:r>
              <a:rPr lang="sk-SK"/>
              <a:t> počítadlo </a:t>
            </a:r>
          </a:p>
          <a:p>
            <a:pPr marL="914400" lvl="2" indent="0">
              <a:buNone/>
            </a:pPr>
            <a:r>
              <a:rPr lang="sk-SK"/>
              <a:t>    a na vyzváňacie linky pošle nové ID</a:t>
            </a:r>
          </a:p>
          <a:p>
            <a:pPr lvl="2"/>
            <a:r>
              <a:rPr lang="sk-SK"/>
              <a:t>takto to pokračuje až kým zariadenie, </a:t>
            </a:r>
          </a:p>
          <a:p>
            <a:pPr marL="914400" lvl="2" indent="0">
              <a:buNone/>
            </a:pPr>
            <a:r>
              <a:rPr lang="sk-SK"/>
              <a:t>    ktoré žiadalo o ZB nevyšle signál </a:t>
            </a:r>
          </a:p>
          <a:p>
            <a:pPr marL="914400" lvl="2" indent="0">
              <a:buNone/>
            </a:pPr>
            <a:r>
              <a:rPr lang="sk-SK"/>
              <a:t>    ZB obsadená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693" y="2538109"/>
            <a:ext cx="5618191" cy="355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61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Centralizovaný arbiter s vyzváňaním</a:t>
            </a:r>
            <a:endParaRPr lang="sk-SK"/>
          </a:p>
          <a:p>
            <a:pPr lvl="2"/>
            <a:r>
              <a:rPr lang="sk-SK">
                <a:solidFill>
                  <a:srgbClr val="C00000"/>
                </a:solidFill>
              </a:rPr>
              <a:t>Prideľovanie podľa spravodlivosti</a:t>
            </a:r>
            <a:r>
              <a:rPr lang="sk-SK" b="1">
                <a:solidFill>
                  <a:srgbClr val="C00000"/>
                </a:solidFill>
              </a:rPr>
              <a:t> </a:t>
            </a:r>
            <a:endParaRPr lang="sk-SK">
              <a:solidFill>
                <a:srgbClr val="C00000"/>
              </a:solidFill>
            </a:endParaRPr>
          </a:p>
          <a:p>
            <a:pPr lvl="3"/>
            <a:r>
              <a:rPr lang="sk-SK"/>
              <a:t>prideľovanie, ktoré bolo popísané vyššie  </a:t>
            </a:r>
          </a:p>
          <a:p>
            <a:pPr lvl="2"/>
            <a:r>
              <a:rPr lang="sk-SK">
                <a:solidFill>
                  <a:srgbClr val="C00000"/>
                </a:solidFill>
              </a:rPr>
              <a:t>Prideľovanie podľa priority</a:t>
            </a:r>
            <a:r>
              <a:rPr lang="sk-SK" b="1"/>
              <a:t> </a:t>
            </a:r>
            <a:endParaRPr lang="sk-SK"/>
          </a:p>
          <a:p>
            <a:pPr lvl="3"/>
            <a:r>
              <a:rPr lang="sk-SK"/>
              <a:t>po pridelení zbernice zariadeniu, ktoré vyšle signál ZB obsadená, arbiter resetuje počítadlo a po žiadosti o ZB začne </a:t>
            </a:r>
            <a:r>
              <a:rPr lang="sk-SK" err="1"/>
              <a:t>inkrementovať</a:t>
            </a:r>
            <a:r>
              <a:rPr lang="sk-SK"/>
              <a:t> v poradí 0,1,2, 3</a:t>
            </a:r>
          </a:p>
          <a:p>
            <a:pPr lvl="3"/>
            <a:r>
              <a:rPr lang="sk-SK"/>
              <a:t>takýmto spôsobom sa docieli prideľovanie zbernice podľa priority </a:t>
            </a:r>
          </a:p>
        </p:txBody>
      </p:sp>
    </p:spTree>
    <p:extLst>
      <p:ext uri="{BB962C8B-B14F-4D97-AF65-F5344CB8AC3E}">
        <p14:creationId xmlns:p14="http://schemas.microsoft.com/office/powerpoint/2010/main" val="30731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Zbernice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0187976" cy="3599316"/>
          </a:xfrm>
        </p:spPr>
        <p:txBody>
          <a:bodyPr/>
          <a:lstStyle/>
          <a:p>
            <a:r>
              <a:rPr lang="sk-SK" altLang="sk-SK"/>
              <a:t>množina liniek </a:t>
            </a:r>
            <a:r>
              <a:rPr lang="ru-RU" altLang="sk-SK"/>
              <a:t>(</a:t>
            </a:r>
            <a:r>
              <a:rPr lang="en-US" altLang="sk-SK" err="1"/>
              <a:t>vodi</a:t>
            </a:r>
            <a:r>
              <a:rPr lang="sk-SK" altLang="sk-SK"/>
              <a:t>č</a:t>
            </a:r>
            <a:r>
              <a:rPr lang="en-US" altLang="sk-SK" err="1"/>
              <a:t>ov</a:t>
            </a:r>
            <a:r>
              <a:rPr lang="ru-RU" altLang="sk-SK"/>
              <a:t>), ktor</a:t>
            </a:r>
            <a:r>
              <a:rPr lang="sk-SK" altLang="sk-SK"/>
              <a:t>é</a:t>
            </a:r>
            <a:r>
              <a:rPr lang="ru-RU" altLang="sk-SK"/>
              <a:t> navzájom prepája</a:t>
            </a:r>
            <a:r>
              <a:rPr lang="sk-SK" altLang="sk-SK" err="1"/>
              <a:t>jú</a:t>
            </a:r>
            <a:r>
              <a:rPr lang="ru-RU" altLang="sk-SK"/>
              <a:t> všetky prvky na danej úrovni</a:t>
            </a:r>
          </a:p>
          <a:p>
            <a:r>
              <a:rPr lang="sk-SK" altLang="sk-SK"/>
              <a:t>u</a:t>
            </a:r>
            <a:r>
              <a:rPr lang="ru-RU" altLang="sk-SK"/>
              <a:t>možňuj</a:t>
            </a:r>
            <a:r>
              <a:rPr lang="sk-SK" altLang="sk-SK"/>
              <a:t>ú</a:t>
            </a:r>
            <a:r>
              <a:rPr lang="ru-RU" altLang="sk-SK"/>
              <a:t> spoj</a:t>
            </a:r>
            <a:r>
              <a:rPr lang="sk-SK" altLang="sk-SK" err="1"/>
              <a:t>iť</a:t>
            </a:r>
            <a:r>
              <a:rPr lang="ru-RU" altLang="sk-SK"/>
              <a:t> každé</a:t>
            </a:r>
            <a:r>
              <a:rPr lang="sk-SK" altLang="sk-SK"/>
              <a:t> zariadenie</a:t>
            </a:r>
            <a:r>
              <a:rPr lang="ru-RU" altLang="sk-SK"/>
              <a:t> s každým</a:t>
            </a:r>
          </a:p>
          <a:p>
            <a:r>
              <a:rPr lang="sk-SK" altLang="sk-SK"/>
              <a:t>v</a:t>
            </a:r>
            <a:r>
              <a:rPr lang="ru-RU" altLang="sk-SK"/>
              <a:t> danom okamihu môže údaje vysielať </a:t>
            </a:r>
            <a:r>
              <a:rPr lang="sk-SK" altLang="sk-SK"/>
              <a:t>a prijímať </a:t>
            </a:r>
            <a:r>
              <a:rPr lang="ru-RU" altLang="sk-SK"/>
              <a:t>iba jedno zariadenie.</a:t>
            </a:r>
          </a:p>
          <a:p>
            <a:r>
              <a:rPr lang="sk-SK" altLang="sk-SK"/>
              <a:t>o</a:t>
            </a:r>
            <a:r>
              <a:rPr lang="ru-RU" altLang="sk-SK"/>
              <a:t>statné zariadenia musia byť od zbernice odpojené</a:t>
            </a:r>
            <a:endParaRPr lang="sk-SK" altLang="sk-SK"/>
          </a:p>
          <a:p>
            <a:r>
              <a:rPr lang="sk-SK" altLang="sk-SK"/>
              <a:t>na zbernicu sa pripája procesor, pamäť, vstupné a výstupné zariadenia </a:t>
            </a:r>
          </a:p>
          <a:p>
            <a:pPr marL="0" indent="0">
              <a:buNone/>
            </a:pPr>
            <a:endParaRPr lang="sk-SK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322" y="5110199"/>
            <a:ext cx="9145276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879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Decentralizovaný arbiter</a:t>
            </a:r>
            <a:r>
              <a:rPr lang="sk-SK"/>
              <a:t> </a:t>
            </a:r>
          </a:p>
          <a:p>
            <a:pPr lvl="1"/>
            <a:r>
              <a:rPr lang="sk-SK"/>
              <a:t>prepojenie zariadení, ktoré sú vzdialené viac od seba</a:t>
            </a:r>
          </a:p>
          <a:p>
            <a:pPr lvl="1"/>
            <a:r>
              <a:rPr lang="sk-SK"/>
              <a:t>príklad: pripojenie viacerých externých zariadení k počítaču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Predávanie oprávnenia v kruhu podľa spravodlivosti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Predávanie oprávnenia v kruhu podľa priority </a:t>
            </a:r>
          </a:p>
          <a:p>
            <a:pPr lvl="1"/>
            <a:endParaRPr lang="sk-SK"/>
          </a:p>
          <a:p>
            <a:pPr lvl="1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6318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Decentralizovaný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Predávanie oprávnenia v kruhu podľa spravodlivosti</a:t>
            </a:r>
          </a:p>
          <a:p>
            <a:pPr lvl="2"/>
            <a:r>
              <a:rPr lang="sk-SK"/>
              <a:t>decentralizovaný arbiter posúva v kruhu oprávnenie kto môže komunikovať </a:t>
            </a:r>
          </a:p>
          <a:p>
            <a:pPr lvl="2"/>
            <a:r>
              <a:rPr lang="sk-SK"/>
              <a:t>komunikovať môže zariadenie, ktoré má oprávnenie</a:t>
            </a:r>
          </a:p>
          <a:p>
            <a:pPr lvl="2"/>
            <a:r>
              <a:rPr lang="sk-SK"/>
              <a:t>ak zariadenie nepotrebuje komunikovať, pošle oprávnenie ďalej </a:t>
            </a:r>
          </a:p>
          <a:p>
            <a:pPr lvl="2"/>
            <a:r>
              <a:rPr lang="sk-SK"/>
              <a:t>ak  zariadenie chce komunikovať po zbernici, pošle oprávnenie ďalej až keď komunikáciu skončí</a:t>
            </a:r>
          </a:p>
          <a:p>
            <a:pPr lvl="2"/>
            <a:endParaRPr lang="sk-SK"/>
          </a:p>
          <a:p>
            <a:pPr lvl="2"/>
            <a:endParaRPr lang="sk-SK"/>
          </a:p>
          <a:p>
            <a:pPr lvl="2"/>
            <a:endParaRPr lang="sk-SK"/>
          </a:p>
          <a:p>
            <a:pPr lvl="2"/>
            <a:endParaRPr lang="sk-SK"/>
          </a:p>
          <a:p>
            <a:pPr lvl="2"/>
            <a:endParaRPr lang="sk-SK"/>
          </a:p>
          <a:p>
            <a:pPr lvl="2"/>
            <a:endParaRPr lang="sk-SK"/>
          </a:p>
          <a:p>
            <a:pPr lvl="2"/>
            <a:r>
              <a:rPr lang="sk-SK"/>
              <a:t>cesta predávania oprávnenia komunikovať - OP </a:t>
            </a:r>
            <a:endParaRPr lang="sk-SK">
              <a:solidFill>
                <a:srgbClr val="FFFF00"/>
              </a:solidFill>
            </a:endParaRPr>
          </a:p>
          <a:p>
            <a:pPr lvl="1"/>
            <a:endParaRPr lang="sk-SK"/>
          </a:p>
          <a:p>
            <a:pPr lvl="1"/>
            <a:endParaRPr lang="sk-SK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718" y="4597435"/>
            <a:ext cx="4818092" cy="181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211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spôsobu prideľovania zbernice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29057"/>
            <a:ext cx="10151163" cy="4521127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002060"/>
                </a:solidFill>
              </a:rPr>
              <a:t>Decentralizovaný arbiter</a:t>
            </a:r>
            <a:r>
              <a:rPr lang="sk-SK"/>
              <a:t> </a:t>
            </a:r>
          </a:p>
          <a:p>
            <a:pPr lvl="1"/>
            <a:r>
              <a:rPr lang="sk-SK">
                <a:solidFill>
                  <a:srgbClr val="FFFF00"/>
                </a:solidFill>
              </a:rPr>
              <a:t>Predávanie oprávnenia v kruhu podľa priority</a:t>
            </a:r>
          </a:p>
          <a:p>
            <a:pPr lvl="2"/>
            <a:r>
              <a:rPr lang="sk-SK"/>
              <a:t>komunikovať môže zariadenie, ktoré má oprávnenie s tým rozdielom, že ak nechce komunikovať pošle oprávnenie ďalej (smer OP bez kom.) </a:t>
            </a:r>
          </a:p>
          <a:p>
            <a:pPr lvl="2"/>
            <a:r>
              <a:rPr lang="sk-SK"/>
              <a:t>po skončení komunikácie </a:t>
            </a:r>
            <a:r>
              <a:rPr lang="sk-SK">
                <a:solidFill>
                  <a:srgbClr val="C00000"/>
                </a:solidFill>
              </a:rPr>
              <a:t>pošle</a:t>
            </a:r>
            <a:r>
              <a:rPr lang="sk-SK" i="1">
                <a:solidFill>
                  <a:srgbClr val="C00000"/>
                </a:solidFill>
              </a:rPr>
              <a:t> </a:t>
            </a:r>
            <a:r>
              <a:rPr lang="sk-SK">
                <a:solidFill>
                  <a:srgbClr val="C00000"/>
                </a:solidFill>
              </a:rPr>
              <a:t>oprávnenie zariadeniu s najnižším ID </a:t>
            </a:r>
            <a:r>
              <a:rPr lang="sk-SK"/>
              <a:t>(smer OP s kom) </a:t>
            </a:r>
          </a:p>
          <a:p>
            <a:pPr lvl="2"/>
            <a:r>
              <a:rPr lang="sk-SK"/>
              <a:t>predávanie oprávnenia môže byť vysielané po extra linkách ako je zobrazené na obrázkoch alebo po zbernici so zaadresovaním zariadenia, ktorému je určené</a:t>
            </a:r>
            <a:r>
              <a:rPr lang="sk-SK">
                <a:solidFill>
                  <a:srgbClr val="FFFF00"/>
                </a:solidFill>
              </a:rPr>
              <a:t> </a:t>
            </a:r>
          </a:p>
          <a:p>
            <a:pPr lvl="1"/>
            <a:endParaRPr lang="sk-SK"/>
          </a:p>
          <a:p>
            <a:pPr lvl="1"/>
            <a:endParaRPr lang="sk-SK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131" y="4593666"/>
            <a:ext cx="5290229" cy="203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84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/>
              <a:t>podľa spôsobu riadenia</a:t>
            </a:r>
          </a:p>
          <a:p>
            <a:r>
              <a:rPr lang="sk-SK" altLang="sk-SK"/>
              <a:t>podľa tvaru prenášaných údajov</a:t>
            </a:r>
          </a:p>
          <a:p>
            <a:r>
              <a:rPr lang="sk-SK" altLang="sk-SK"/>
              <a:t>podľa synchronizácie prenosu</a:t>
            </a:r>
          </a:p>
          <a:p>
            <a:r>
              <a:rPr lang="sk-SK" altLang="sk-SK"/>
              <a:t>podľa typu prenášaných údajov</a:t>
            </a:r>
          </a:p>
          <a:p>
            <a:r>
              <a:rPr lang="sk-SK" altLang="sk-SK"/>
              <a:t>podľa časového </a:t>
            </a:r>
            <a:r>
              <a:rPr lang="sk-SK" altLang="sk-SK" err="1"/>
              <a:t>multiplexu</a:t>
            </a:r>
            <a:endParaRPr lang="sk-SK" altLang="sk-SK"/>
          </a:p>
          <a:p>
            <a:r>
              <a:rPr lang="sk-SK" altLang="sk-SK"/>
              <a:t>podľa spôsobu prideľovania zbernice</a:t>
            </a:r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92086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podľa spôsobu riadenia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altLang="sk-SK" sz="2800">
                <a:solidFill>
                  <a:srgbClr val="002060"/>
                </a:solidFill>
              </a:rPr>
              <a:t>Single-</a:t>
            </a:r>
            <a:r>
              <a:rPr lang="sk-SK" altLang="sk-SK" sz="2800" err="1">
                <a:solidFill>
                  <a:srgbClr val="002060"/>
                </a:solidFill>
              </a:rPr>
              <a:t>Master</a:t>
            </a:r>
            <a:endParaRPr lang="sk-SK" altLang="sk-SK" sz="2800">
              <a:solidFill>
                <a:srgbClr val="002060"/>
              </a:solidFill>
            </a:endParaRPr>
          </a:p>
          <a:p>
            <a:pPr lvl="1"/>
            <a:r>
              <a:rPr lang="sk-SK" altLang="sk-SK" sz="2400"/>
              <a:t>v systéme sa nachádza iba </a:t>
            </a:r>
            <a:r>
              <a:rPr lang="sk-SK" altLang="sk-SK" sz="2400" err="1"/>
              <a:t>vžjeden</a:t>
            </a:r>
            <a:r>
              <a:rPr lang="sk-SK" altLang="sk-SK" sz="2400"/>
              <a:t> prvok, ktorý môže pracovať vždy iba ako nadriadený </a:t>
            </a:r>
            <a:r>
              <a:rPr lang="ru-RU" altLang="sk-SK" sz="2400"/>
              <a:t>(</a:t>
            </a:r>
            <a:r>
              <a:rPr lang="en-US" altLang="sk-SK" sz="2400"/>
              <a:t>MASTER)</a:t>
            </a:r>
          </a:p>
          <a:p>
            <a:pPr lvl="1"/>
            <a:r>
              <a:rPr lang="en-US" altLang="sk-SK" sz="2400"/>
              <a:t>CPU je </a:t>
            </a:r>
            <a:r>
              <a:rPr lang="en-US" altLang="sk-SK" sz="2400" err="1"/>
              <a:t>nadriadeným</a:t>
            </a:r>
            <a:r>
              <a:rPr lang="en-US" altLang="sk-SK" sz="2400"/>
              <a:t> </a:t>
            </a:r>
            <a:r>
              <a:rPr lang="en-US" altLang="sk-SK" sz="2400" err="1"/>
              <a:t>zariadením</a:t>
            </a:r>
            <a:r>
              <a:rPr lang="en-US" altLang="sk-SK" sz="2400"/>
              <a:t>, </a:t>
            </a:r>
          </a:p>
          <a:p>
            <a:pPr lvl="1"/>
            <a:r>
              <a:rPr lang="sk-SK" altLang="sk-SK" sz="2400" err="1"/>
              <a:t>p</a:t>
            </a:r>
            <a:r>
              <a:rPr lang="en-US" altLang="sk-SK" sz="2400" err="1"/>
              <a:t>amäť</a:t>
            </a:r>
            <a:r>
              <a:rPr lang="en-US" altLang="sk-SK" sz="2400"/>
              <a:t> a I/O </a:t>
            </a:r>
            <a:r>
              <a:rPr lang="en-US" altLang="sk-SK" sz="2400" err="1"/>
              <a:t>zariadenia</a:t>
            </a:r>
            <a:r>
              <a:rPr lang="en-US" altLang="sk-SK" sz="2400"/>
              <a:t> s</a:t>
            </a:r>
            <a:r>
              <a:rPr lang="sk-SK" altLang="sk-SK" sz="2400"/>
              <a:t>ú podriadenými zariadeniami</a:t>
            </a:r>
            <a:endParaRPr lang="sk-SK" altLang="sk-SK" sz="2400">
              <a:solidFill>
                <a:srgbClr val="002060"/>
              </a:solidFill>
            </a:endParaRPr>
          </a:p>
          <a:p>
            <a:r>
              <a:rPr lang="sk-SK" altLang="sk-SK" sz="2800" err="1">
                <a:solidFill>
                  <a:srgbClr val="002060"/>
                </a:solidFill>
              </a:rPr>
              <a:t>Multi-Master</a:t>
            </a:r>
            <a:endParaRPr lang="sk-SK" altLang="sk-SK" sz="2800">
              <a:solidFill>
                <a:srgbClr val="002060"/>
              </a:solidFill>
            </a:endParaRPr>
          </a:p>
          <a:p>
            <a:pPr lvl="1"/>
            <a:r>
              <a:rPr lang="sk-SK" altLang="sk-SK" sz="2400"/>
              <a:t>na zbernicu je pripojených viacero zariadení, </a:t>
            </a:r>
            <a:r>
              <a:rPr lang="en-US" altLang="sk-SK" sz="2400"/>
              <a:t>z</a:t>
            </a:r>
            <a:r>
              <a:rPr lang="sk-SK" altLang="sk-SK" sz="2400"/>
              <a:t> ktorých každé môže riadiť zbernicu</a:t>
            </a:r>
          </a:p>
          <a:p>
            <a:pPr lvl="1"/>
            <a:r>
              <a:rPr lang="sk-SK" altLang="sk-SK" sz="2400"/>
              <a:t>v danom okamihu môže byť zbernica riadená iba jedným zariadením</a:t>
            </a:r>
          </a:p>
          <a:p>
            <a:endParaRPr lang="sk-SK" altLang="sk-SK"/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352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/>
              <a:t>Rozdelenie zberníc </a:t>
            </a:r>
            <a:r>
              <a:rPr lang="sk-SK" altLang="sk-SK"/>
              <a:t>podľa tvaru prenášaných údajov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err="1">
                <a:solidFill>
                  <a:srgbClr val="002060"/>
                </a:solidFill>
              </a:rPr>
              <a:t>Paralené</a:t>
            </a:r>
            <a:endParaRPr lang="sk-SK" altLang="sk-SK">
              <a:solidFill>
                <a:srgbClr val="002060"/>
              </a:solidFill>
            </a:endParaRPr>
          </a:p>
          <a:p>
            <a:pPr lvl="1"/>
            <a:r>
              <a:rPr lang="sk-SK" altLang="sk-SK"/>
              <a:t>v jednom cykle sa naraz prenesie viacbitové slovo 8, 16, 32, 64 bitov</a:t>
            </a:r>
          </a:p>
          <a:p>
            <a:r>
              <a:rPr lang="sk-SK" altLang="sk-SK">
                <a:solidFill>
                  <a:srgbClr val="002060"/>
                </a:solidFill>
              </a:rPr>
              <a:t>Sériové</a:t>
            </a:r>
          </a:p>
          <a:p>
            <a:pPr lvl="1"/>
            <a:r>
              <a:rPr lang="sk-SK" altLang="sk-SK"/>
              <a:t>údaje sa prenášajú bit po bite</a:t>
            </a:r>
          </a:p>
          <a:p>
            <a:pPr marL="0" indent="0">
              <a:buNone/>
            </a:pP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383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/>
              <a:t>Rozdelenie zberníc </a:t>
            </a:r>
            <a:r>
              <a:rPr lang="sk-SK" altLang="sk-SK"/>
              <a:t>podľa synchronizácie prenosu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2800">
                <a:solidFill>
                  <a:srgbClr val="002060"/>
                </a:solidFill>
              </a:rPr>
              <a:t>Synchrónne</a:t>
            </a:r>
          </a:p>
          <a:p>
            <a:pPr lvl="1"/>
            <a:r>
              <a:rPr lang="sk-SK" altLang="sk-SK" sz="2400"/>
              <a:t>prenos je synchronizovaný spoločným hodinovým signálom </a:t>
            </a:r>
          </a:p>
          <a:p>
            <a:pPr lvl="1"/>
            <a:r>
              <a:rPr lang="sk-SK" altLang="sk-SK" sz="2400"/>
              <a:t>rýchlejšie</a:t>
            </a:r>
          </a:p>
        </p:txBody>
      </p:sp>
    </p:spTree>
    <p:extLst>
      <p:ext uri="{BB962C8B-B14F-4D97-AF65-F5344CB8AC3E}">
        <p14:creationId xmlns:p14="http://schemas.microsoft.com/office/powerpoint/2010/main" val="2693239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podľa synchronizácie prenosu</a:t>
            </a:r>
            <a:endParaRPr lang="sk-SK"/>
          </a:p>
        </p:txBody>
      </p:sp>
      <p:pic>
        <p:nvPicPr>
          <p:cNvPr id="4" name="Zástupný objekt pre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911927"/>
            <a:ext cx="10437469" cy="4946074"/>
          </a:xfrm>
        </p:spPr>
      </p:pic>
    </p:spTree>
    <p:extLst>
      <p:ext uri="{BB962C8B-B14F-4D97-AF65-F5344CB8AC3E}">
        <p14:creationId xmlns:p14="http://schemas.microsoft.com/office/powerpoint/2010/main" val="279573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/>
              <a:t>Rozdelenie zberníc </a:t>
            </a:r>
            <a:r>
              <a:rPr lang="sk-SK" altLang="sk-SK"/>
              <a:t>podľa synchronizácie prenosu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altLang="sk-SK" sz="2800">
                <a:solidFill>
                  <a:srgbClr val="002060"/>
                </a:solidFill>
              </a:rPr>
              <a:t>Asynchrónne</a:t>
            </a:r>
            <a:r>
              <a:rPr lang="sk-SK" altLang="sk-SK" sz="2800"/>
              <a:t> </a:t>
            </a:r>
          </a:p>
          <a:p>
            <a:pPr lvl="1"/>
            <a:r>
              <a:rPr lang="sk-SK" altLang="sk-SK" sz="2400"/>
              <a:t>prenos je synchronizovaný odpoveďou zariadenia</a:t>
            </a:r>
          </a:p>
          <a:p>
            <a:pPr lvl="1"/>
            <a:r>
              <a:rPr lang="sk-SK" altLang="sk-SK" sz="2400"/>
              <a:t>pomalšie</a:t>
            </a:r>
          </a:p>
        </p:txBody>
      </p:sp>
    </p:spTree>
    <p:extLst>
      <p:ext uri="{BB962C8B-B14F-4D97-AF65-F5344CB8AC3E}">
        <p14:creationId xmlns:p14="http://schemas.microsoft.com/office/powerpoint/2010/main" val="172180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Rozdelenie zberníc </a:t>
            </a:r>
            <a:r>
              <a:rPr lang="sk-SK" altLang="sk-SK"/>
              <a:t>typu prenášaných údajov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altLang="sk-SK" sz="2400">
                <a:solidFill>
                  <a:srgbClr val="002060"/>
                </a:solidFill>
              </a:rPr>
              <a:t>Adresná zbernica</a:t>
            </a:r>
            <a:endParaRPr lang="sk-SK" altLang="sk-SK">
              <a:solidFill>
                <a:srgbClr val="002060"/>
              </a:solidFill>
            </a:endParaRPr>
          </a:p>
          <a:p>
            <a:pPr lvl="1"/>
            <a:r>
              <a:rPr lang="sk-SK" altLang="sk-SK" sz="2200"/>
              <a:t>prenášajú sa adresy generované nadriadeným prvkom zbernice</a:t>
            </a:r>
          </a:p>
          <a:p>
            <a:pPr marL="228600" lvl="1">
              <a:spcBef>
                <a:spcPts val="1000"/>
              </a:spcBef>
            </a:pPr>
            <a:r>
              <a:rPr lang="sk-SK" altLang="sk-SK" sz="2400">
                <a:solidFill>
                  <a:srgbClr val="002060"/>
                </a:solidFill>
              </a:rPr>
              <a:t>Dátová zbernica</a:t>
            </a:r>
          </a:p>
          <a:p>
            <a:pPr marL="685800" lvl="2">
              <a:spcBef>
                <a:spcPts val="1000"/>
              </a:spcBef>
            </a:pPr>
            <a:r>
              <a:rPr lang="sk-SK" altLang="sk-SK" sz="2200"/>
              <a:t>prenášajú sa inštrukcie a údaje</a:t>
            </a:r>
            <a:endParaRPr lang="sk-SK" altLang="sk-SK" sz="2400"/>
          </a:p>
          <a:p>
            <a:r>
              <a:rPr lang="sk-SK" altLang="sk-SK">
                <a:solidFill>
                  <a:srgbClr val="002060"/>
                </a:solidFill>
              </a:rPr>
              <a:t>Riadiaca zbernica</a:t>
            </a:r>
          </a:p>
          <a:p>
            <a:pPr lvl="1"/>
            <a:r>
              <a:rPr lang="sk-SK" altLang="sk-SK" sz="2200"/>
              <a:t>povely, ktoré dáva nadriadené zariadenie podriadeným (</a:t>
            </a:r>
            <a:r>
              <a:rPr lang="en-US" altLang="sk-SK" sz="2200"/>
              <a:t>sign</a:t>
            </a:r>
            <a:r>
              <a:rPr lang="sk-SK" altLang="sk-SK" sz="2200" err="1"/>
              <a:t>ál</a:t>
            </a:r>
            <a:r>
              <a:rPr lang="sk-SK" altLang="sk-SK" sz="2200"/>
              <a:t> čítania alebo zápisu)</a:t>
            </a:r>
          </a:p>
          <a:p>
            <a:pPr lvl="1"/>
            <a:r>
              <a:rPr lang="sk-SK" altLang="sk-SK" sz="2200"/>
              <a:t>žiadosti, ktorými sa podriadené zariadenia obracajú na nadriadeného </a:t>
            </a:r>
            <a:r>
              <a:rPr lang="en-US" altLang="sk-SK" sz="2200"/>
              <a:t>(</a:t>
            </a:r>
            <a:r>
              <a:rPr lang="en-US" altLang="sk-SK" sz="2200" err="1"/>
              <a:t>žiados</a:t>
            </a:r>
            <a:r>
              <a:rPr lang="sk-SK" altLang="sk-SK" sz="2200"/>
              <a:t>ť o prerušenie</a:t>
            </a:r>
            <a:r>
              <a:rPr lang="en-US" altLang="sk-SK" sz="2200"/>
              <a:t>)</a:t>
            </a:r>
            <a:endParaRPr lang="sk-SK" altLang="sk-SK" sz="2200"/>
          </a:p>
          <a:p>
            <a:endParaRPr lang="sk-SK"/>
          </a:p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4453739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70AD2-37EC-48C3-A670-67F9153F4DA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527FED0-D09F-4FD4-BEE7-4D0D3FFDBEF2}"/>
</file>

<file path=customXml/itemProps3.xml><?xml version="1.0" encoding="utf-8"?>
<ds:datastoreItem xmlns:ds="http://schemas.openxmlformats.org/officeDocument/2006/customXml" ds:itemID="{7152598B-BA88-473E-B229-DD30BE660F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Application>Microsoft Office PowerPoint</Application>
  <PresentationFormat>Widescreen</PresentationFormat>
  <Slides>22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Berlín</vt:lpstr>
      <vt:lpstr>Zbernice</vt:lpstr>
      <vt:lpstr>Zbernice</vt:lpstr>
      <vt:lpstr>Rozdelenie zberníc</vt:lpstr>
      <vt:lpstr>Rozdelenie zberníc podľa spôsobu riadenia</vt:lpstr>
      <vt:lpstr>Rozdelenie zberníc podľa tvaru prenášaných údajov</vt:lpstr>
      <vt:lpstr>Rozdelenie zberníc podľa synchronizácie prenosu</vt:lpstr>
      <vt:lpstr>Rozdelenie zberníc podľa synchronizácie prenosu</vt:lpstr>
      <vt:lpstr>Rozdelenie zberníc podľa synchronizácie prenosu</vt:lpstr>
      <vt:lpstr>Rozdelenie zberníc typu prenášaných údajov</vt:lpstr>
      <vt:lpstr>Rozdelenie zberníc podľa časového multiplexu</vt:lpstr>
      <vt:lpstr>PowerPoint Presentation</vt:lpstr>
      <vt:lpstr>Rozdelenie zberníc podľa časového multiplexu</vt:lpstr>
      <vt:lpstr>Rozdelenie zberníc podľa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  <vt:lpstr>Rozdelenie zberníc spôsobu prideľovania zbernice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 Butkovsky</dc:creator>
  <cp:revision>1</cp:revision>
  <dcterms:created xsi:type="dcterms:W3CDTF">2021-03-06T10:05:16Z</dcterms:created>
  <dcterms:modified xsi:type="dcterms:W3CDTF">2025-10-13T21:25:12Z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