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91" r:id="rId6"/>
    <p:sldId id="290" r:id="rId7"/>
    <p:sldId id="294" r:id="rId8"/>
    <p:sldId id="292" r:id="rId9"/>
    <p:sldId id="295" r:id="rId10"/>
    <p:sldId id="299" r:id="rId11"/>
    <p:sldId id="304" r:id="rId12"/>
    <p:sldId id="300" r:id="rId13"/>
    <p:sldId id="301" r:id="rId14"/>
    <p:sldId id="302" r:id="rId15"/>
    <p:sldId id="296" r:id="rId16"/>
    <p:sldId id="297" r:id="rId17"/>
    <p:sldId id="298" r:id="rId18"/>
    <p:sldId id="258" r:id="rId19"/>
    <p:sldId id="262" r:id="rId20"/>
    <p:sldId id="264" r:id="rId21"/>
    <p:sldId id="265" r:id="rId22"/>
    <p:sldId id="270" r:id="rId23"/>
    <p:sldId id="267" r:id="rId24"/>
    <p:sldId id="268" r:id="rId25"/>
    <p:sldId id="269" r:id="rId26"/>
    <p:sldId id="271" r:id="rId27"/>
    <p:sldId id="272" r:id="rId28"/>
    <p:sldId id="273" r:id="rId29"/>
    <p:sldId id="274" r:id="rId30"/>
    <p:sldId id="259" r:id="rId31"/>
    <p:sldId id="276" r:id="rId32"/>
    <p:sldId id="277" r:id="rId33"/>
    <p:sldId id="278" r:id="rId34"/>
    <p:sldId id="260" r:id="rId35"/>
    <p:sldId id="279" r:id="rId36"/>
    <p:sldId id="280" r:id="rId37"/>
    <p:sldId id="281" r:id="rId38"/>
    <p:sldId id="261" r:id="rId39"/>
    <p:sldId id="282" r:id="rId40"/>
    <p:sldId id="283" r:id="rId41"/>
    <p:sldId id="284" r:id="rId42"/>
    <p:sldId id="285" r:id="rId43"/>
    <p:sldId id="286" r:id="rId44"/>
    <p:sldId id="303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C20717-1B70-7B9D-69ED-1C33223AA5E4}" v="1" dt="2023-10-11T17:46:46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Zedníček" userId="S::tomas.zednicek@student.adlerka.sk::c9d83314-75ea-4416-a5da-ecdc7ec5b26f" providerId="AD" clId="Web-{69C20717-1B70-7B9D-69ED-1C33223AA5E4}"/>
    <pc:docChg chg="sldOrd">
      <pc:chgData name="Tomáš Zedníček" userId="S::tomas.zednicek@student.adlerka.sk::c9d83314-75ea-4416-a5da-ecdc7ec5b26f" providerId="AD" clId="Web-{69C20717-1B70-7B9D-69ED-1C33223AA5E4}" dt="2023-10-11T17:46:46.512" v="0"/>
      <pc:docMkLst>
        <pc:docMk/>
      </pc:docMkLst>
      <pc:sldChg chg="ord">
        <pc:chgData name="Tomáš Zedníček" userId="S::tomas.zednicek@student.adlerka.sk::c9d83314-75ea-4416-a5da-ecdc7ec5b26f" providerId="AD" clId="Web-{69C20717-1B70-7B9D-69ED-1C33223AA5E4}" dt="2023-10-11T17:46:46.512" v="0"/>
        <pc:sldMkLst>
          <pc:docMk/>
          <pc:sldMk cId="4092159689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um-Bh3dfE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6ruUDIeK6I" TargetMode="External"/><Relationship Id="rId2" Type="http://schemas.openxmlformats.org/officeDocument/2006/relationships/hyperlink" Target="https://www.youtube.com/watch?v=wi9A8_DROW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be1EM3gQkA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1EM3gQkAY" TargetMode="External"/><Relationship Id="rId2" Type="http://schemas.openxmlformats.org/officeDocument/2006/relationships/hyperlink" Target="https://www.idnes.cz/technet/technika/babbageuv-pocitaci-stroj.A130812_150921_tec_technika_pk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historiepocitacu.cz/samocinny-pocitac-sapo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N_uiwO8lT5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GerF-L4dgg" TargetMode="External"/><Relationship Id="rId2" Type="http://schemas.openxmlformats.org/officeDocument/2006/relationships/hyperlink" Target="https://www.youtube.com/watch?v=SeyMTzKYKq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/>
              <a:t>História vývoja počítačov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/>
              <a:t>Mgr. Ing. Martin </a:t>
            </a:r>
            <a:r>
              <a:rPr lang="sk-SK" err="1"/>
              <a:t>Butkovský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5191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Nultá generácia počítačov </a:t>
            </a:r>
            <a:br>
              <a:rPr lang="sk-SK"/>
            </a:br>
            <a:r>
              <a:rPr lang="sk-SK"/>
              <a:t>Prvé mechanické kalkulátory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err="1">
                <a:solidFill>
                  <a:srgbClr val="002060"/>
                </a:solidFill>
              </a:rPr>
              <a:t>Pascaline</a:t>
            </a:r>
            <a:endParaRPr lang="sk-SK">
              <a:solidFill>
                <a:srgbClr val="002060"/>
              </a:solidFill>
            </a:endParaRPr>
          </a:p>
          <a:p>
            <a:pPr lvl="1"/>
            <a:r>
              <a:rPr lang="sk-SK"/>
              <a:t>kolieska sa môžu otáčať iba v smere hodinových ručičiek</a:t>
            </a:r>
          </a:p>
          <a:p>
            <a:pPr lvl="1"/>
            <a:r>
              <a:rPr lang="sk-SK"/>
              <a:t>odčítavanie sa nedá urobiť priamo, iba nepriamo metódou kruhového objazdu známou ako deviate doplnky, ktorá sa vykonáva otáčaním kolies do rovnakého smeru</a:t>
            </a:r>
          </a:p>
          <a:p>
            <a:pPr lvl="1"/>
            <a:r>
              <a:rPr lang="sk-SK"/>
              <a:t>sčítanie</a:t>
            </a:r>
          </a:p>
          <a:p>
            <a:pPr lvl="3"/>
            <a:r>
              <a:rPr lang="sk-SK">
                <a:hlinkClick r:id="rId2"/>
              </a:rPr>
              <a:t>https://www.youtube.com/watch?v=Zum-Bh3dfE4</a:t>
            </a:r>
            <a:endParaRPr lang="sk-SK"/>
          </a:p>
          <a:p>
            <a:pPr marL="1371600" lvl="3" indent="0">
              <a:buNone/>
            </a:pPr>
            <a:endParaRPr lang="sk-SK"/>
          </a:p>
          <a:p>
            <a:pPr marL="914400" lvl="2" indent="0">
              <a:buNone/>
            </a:pPr>
            <a:endParaRPr lang="sk-SK"/>
          </a:p>
          <a:p>
            <a:pPr lvl="3"/>
            <a:endParaRPr lang="sk-SK"/>
          </a:p>
          <a:p>
            <a:pPr lvl="1"/>
            <a:endParaRPr lang="sk-SK"/>
          </a:p>
          <a:p>
            <a:pPr lvl="1"/>
            <a:endParaRPr lang="sk-SK"/>
          </a:p>
          <a:p>
            <a:pPr lvl="1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754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Nultá generácia počítačov </a:t>
            </a:r>
            <a:br>
              <a:rPr lang="sk-SK"/>
            </a:br>
            <a:r>
              <a:rPr lang="sk-SK"/>
              <a:t>Prvé mechanické kalkulátory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err="1">
                <a:solidFill>
                  <a:srgbClr val="C00000"/>
                </a:solidFill>
              </a:rPr>
              <a:t>Technophobia</a:t>
            </a:r>
            <a:r>
              <a:rPr lang="sk-SK"/>
              <a:t> </a:t>
            </a:r>
          </a:p>
          <a:p>
            <a:pPr lvl="1"/>
            <a:r>
              <a:rPr lang="sk-SK"/>
              <a:t>strach z pokročilej technológie alebo špeciálnych zariadení ako sú počítadlá. </a:t>
            </a:r>
          </a:p>
          <a:p>
            <a:pPr lvl="1"/>
            <a:r>
              <a:rPr lang="sk-SK"/>
              <a:t>matematici začali mať strach, že vývojom technológií svoju robotu stratia.</a:t>
            </a:r>
          </a:p>
        </p:txBody>
      </p:sp>
    </p:spTree>
    <p:extLst>
      <p:ext uri="{BB962C8B-B14F-4D97-AF65-F5344CB8AC3E}">
        <p14:creationId xmlns:p14="http://schemas.microsoft.com/office/powerpoint/2010/main" val="1754437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Nultá generácia počítačov </a:t>
            </a:r>
            <a:br>
              <a:rPr lang="sk-SK"/>
            </a:br>
            <a:r>
              <a:rPr lang="sk-SK"/>
              <a:t>Prvé mechanické kalkulátory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>
                <a:solidFill>
                  <a:srgbClr val="002060"/>
                </a:solidFill>
              </a:rPr>
              <a:t>Step </a:t>
            </a:r>
            <a:r>
              <a:rPr lang="sk-SK" err="1">
                <a:solidFill>
                  <a:srgbClr val="002060"/>
                </a:solidFill>
              </a:rPr>
              <a:t>Reckoner</a:t>
            </a:r>
            <a:endParaRPr lang="sk-SK">
              <a:solidFill>
                <a:srgbClr val="002060"/>
              </a:solidFill>
            </a:endParaRPr>
          </a:p>
          <a:p>
            <a:pPr lvl="1"/>
            <a:r>
              <a:rPr lang="sk-SK"/>
              <a:t>nemecký matematik </a:t>
            </a:r>
            <a:r>
              <a:rPr lang="sk-SK" err="1">
                <a:solidFill>
                  <a:srgbClr val="C00000"/>
                </a:solidFill>
              </a:rPr>
              <a:t>Gottfried</a:t>
            </a:r>
            <a:r>
              <a:rPr lang="sk-SK">
                <a:solidFill>
                  <a:srgbClr val="C00000"/>
                </a:solidFill>
              </a:rPr>
              <a:t> </a:t>
            </a:r>
            <a:r>
              <a:rPr lang="sk-SK" err="1">
                <a:solidFill>
                  <a:srgbClr val="C00000"/>
                </a:solidFill>
              </a:rPr>
              <a:t>Leibniz</a:t>
            </a:r>
            <a:r>
              <a:rPr lang="sk-SK"/>
              <a:t> inšpirovaný Pascalom v roku 1673 vytvoril svoj vlastný počítací stroj, ktorý bol schopný vykonávať všetky 4 aritmetické operácie +, -, *, /</a:t>
            </a:r>
          </a:p>
          <a:p>
            <a:pPr lvl="1"/>
            <a:r>
              <a:rPr lang="sk-SK"/>
              <a:t>vytvoril koncept binárnej aritmetiky</a:t>
            </a:r>
          </a:p>
          <a:p>
            <a:pPr lvl="1"/>
            <a:r>
              <a:rPr lang="sk-SK"/>
              <a:t>bol taký úspešný, že sa používal v nasledujúcich troch storočiach v návrhu kalkulačky</a:t>
            </a:r>
          </a:p>
          <a:p>
            <a:pPr lvl="1"/>
            <a:r>
              <a:rPr lang="sk-SK">
                <a:hlinkClick r:id="rId2"/>
              </a:rPr>
              <a:t>https://www.youtube.com/watch?v=wi9A8_DROWg</a:t>
            </a:r>
            <a:endParaRPr lang="sk-SK"/>
          </a:p>
          <a:p>
            <a:pPr lvl="1"/>
            <a:r>
              <a:rPr lang="sk-SK"/>
              <a:t>animácia počítacieho stroja Step </a:t>
            </a:r>
            <a:r>
              <a:rPr lang="sk-SK" err="1"/>
              <a:t>Reckoner</a:t>
            </a:r>
            <a:r>
              <a:rPr lang="sk-SK"/>
              <a:t> </a:t>
            </a:r>
          </a:p>
          <a:p>
            <a:pPr lvl="2"/>
            <a:r>
              <a:rPr lang="sk-SK">
                <a:hlinkClick r:id="rId3"/>
              </a:rPr>
              <a:t>https://www.youtube.com/watch?v=v6ruUDIeK6I</a:t>
            </a:r>
            <a:endParaRPr lang="sk-SK"/>
          </a:p>
          <a:p>
            <a:pPr lvl="2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0308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Nultá generácia počítačov </a:t>
            </a:r>
            <a:br>
              <a:rPr lang="sk-SK"/>
            </a:br>
            <a:r>
              <a:rPr lang="sk-SK"/>
              <a:t>Prvé mechanické kalkulátory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>
                <a:solidFill>
                  <a:srgbClr val="002060"/>
                </a:solidFill>
              </a:rPr>
              <a:t>Step </a:t>
            </a:r>
            <a:r>
              <a:rPr lang="sk-SK" err="1">
                <a:solidFill>
                  <a:srgbClr val="002060"/>
                </a:solidFill>
              </a:rPr>
              <a:t>Reckoner</a:t>
            </a:r>
            <a:endParaRPr lang="sk-SK">
              <a:solidFill>
                <a:srgbClr val="002060"/>
              </a:solidFill>
            </a:endParaRPr>
          </a:p>
          <a:p>
            <a:pPr lvl="1"/>
            <a:r>
              <a:rPr lang="sk-SK">
                <a:solidFill>
                  <a:srgbClr val="C00000"/>
                </a:solidFill>
              </a:rPr>
              <a:t>nevýhody</a:t>
            </a:r>
          </a:p>
          <a:p>
            <a:pPr lvl="2"/>
            <a:r>
              <a:rPr lang="sk-SK"/>
              <a:t>pri mechanických kalkulačkách si väčšina problémov v reálnom svete vyžadovala veľa krokov výpočtu, kým bola stanovená odpoveď</a:t>
            </a:r>
          </a:p>
          <a:p>
            <a:pPr lvl="2"/>
            <a:r>
              <a:rPr lang="sk-SK"/>
              <a:t>vygenerovanie jedného výsledku mohlo trvať hodiny alebo dni</a:t>
            </a:r>
          </a:p>
          <a:p>
            <a:pPr lvl="2"/>
            <a:r>
              <a:rPr lang="sk-SK"/>
              <a:t>ručne vyrábané stroje boli drahé a neboli prístupné väčšine obyvateľstva</a:t>
            </a:r>
          </a:p>
          <a:p>
            <a:pPr lvl="1"/>
            <a:endParaRPr lang="sk-SK">
              <a:solidFill>
                <a:srgbClr val="002060"/>
              </a:solidFill>
            </a:endParaRPr>
          </a:p>
          <a:p>
            <a:r>
              <a:rPr lang="sk-SK"/>
              <a:t>pred 20. storočím väčšina ľudí zažila prácu s počítačom prostredníctvom </a:t>
            </a:r>
            <a:r>
              <a:rPr lang="sk-SK">
                <a:solidFill>
                  <a:srgbClr val="002060"/>
                </a:solidFill>
              </a:rPr>
              <a:t>vopred vypočítaných tabuliek</a:t>
            </a:r>
            <a:r>
              <a:rPr lang="sk-SK"/>
              <a:t> zostavených z tých úžasných „ľudských počítačov“,</a:t>
            </a:r>
          </a:p>
        </p:txBody>
      </p:sp>
    </p:spTree>
    <p:extLst>
      <p:ext uri="{BB962C8B-B14F-4D97-AF65-F5344CB8AC3E}">
        <p14:creationId xmlns:p14="http://schemas.microsoft.com/office/powerpoint/2010/main" val="1685466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Nultá generácia počítačov </a:t>
            </a:r>
            <a:br>
              <a:rPr lang="sk-SK"/>
            </a:br>
            <a:r>
              <a:rPr lang="sk-SK"/>
              <a:t>Prvé mechanické kalkulátory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>
                <a:solidFill>
                  <a:srgbClr val="002060"/>
                </a:solidFill>
              </a:rPr>
              <a:t>Armáda</a:t>
            </a:r>
          </a:p>
          <a:p>
            <a:pPr lvl="1"/>
            <a:r>
              <a:rPr lang="sk-SK">
                <a:solidFill>
                  <a:srgbClr val="FFFF00"/>
                </a:solidFill>
              </a:rPr>
              <a:t>rýchlosť a presnosť </a:t>
            </a:r>
            <a:r>
              <a:rPr lang="sk-SK"/>
              <a:t>je obzvlášť dôležitá na bojiskách, a preto boli armády medzi prvými, ktorí začali s výpočtovou technikou pri riešení zložitých problémov.</a:t>
            </a:r>
          </a:p>
          <a:p>
            <a:pPr lvl="1"/>
            <a:r>
              <a:rPr lang="sk-SK"/>
              <a:t>obzvlášť zložitým problémom je presná streľba z delostreleckých granátov, ktoré by do 19. storočia mohli prejsť váhou cez kilometer (alebo o niečo viac ako pol míle). </a:t>
            </a:r>
          </a:p>
          <a:p>
            <a:pPr lvl="1"/>
            <a:r>
              <a:rPr lang="sk-SK"/>
              <a:t>keď sa k tomu prirátajú rôzne veterné podmienky, teplota a atmosférický tlak, bolo ťažké zasiahnuť aj niečo také veľké ako loď. </a:t>
            </a:r>
          </a:p>
          <a:p>
            <a:pPr lvl="1"/>
            <a:r>
              <a:rPr lang="sk-SK"/>
              <a:t>boli vytvorené </a:t>
            </a:r>
            <a:r>
              <a:rPr lang="sk-SK">
                <a:solidFill>
                  <a:srgbClr val="FFFF00"/>
                </a:solidFill>
              </a:rPr>
              <a:t>strelné tabuľky</a:t>
            </a:r>
            <a:r>
              <a:rPr lang="sk-SK"/>
              <a:t>, ktoré umožňovali strelcom zistiť podmienky prostredia a vzdialenosť, ktorú chceli vystreliť, a </a:t>
            </a:r>
            <a:r>
              <a:rPr lang="sk-SK">
                <a:solidFill>
                  <a:srgbClr val="C00000"/>
                </a:solidFill>
              </a:rPr>
              <a:t>tabuľka im povedala uhol nastavenia kanónu</a:t>
            </a:r>
          </a:p>
          <a:p>
            <a:pPr lvl="1"/>
            <a:r>
              <a:rPr lang="sk-SK"/>
              <a:t>Tieto tabuľky rozsahu fungovali tak dobre, že boli dobre použité aj do druhej svetovej vojny. </a:t>
            </a:r>
          </a:p>
          <a:p>
            <a:pPr lvl="1"/>
            <a:r>
              <a:rPr lang="sk-SK"/>
              <a:t>problém bol v tom, že ak ste zmenili dizajn dela alebo granátu, bolo treba vypočítať úplne nové tabuľky, čo bolo časovo náročné a viedlo k chybám. </a:t>
            </a:r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4711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Nultá generácia počítačov </a:t>
            </a:r>
            <a:br>
              <a:rPr lang="sk-SK"/>
            </a:br>
            <a:r>
              <a:rPr lang="sk-SK"/>
              <a:t>Prvé mechanické kalkulátory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>
                <a:solidFill>
                  <a:srgbClr val="002060"/>
                </a:solidFill>
              </a:rPr>
              <a:t>Charles </a:t>
            </a:r>
            <a:r>
              <a:rPr lang="sk-SK" err="1">
                <a:solidFill>
                  <a:srgbClr val="002060"/>
                </a:solidFill>
              </a:rPr>
              <a:t>Babbage</a:t>
            </a:r>
            <a:r>
              <a:rPr lang="sk-SK"/>
              <a:t> </a:t>
            </a:r>
          </a:p>
          <a:p>
            <a:pPr lvl="1"/>
            <a:r>
              <a:rPr lang="sk-SK"/>
              <a:t>jeho životným cieľom bolo automatizovať počítačové postupy tak, aby sa ušetril čas a predovšetkým eliminovali chyby, ktorým sa ľudia nevyhnú pri ručnom počítaní</a:t>
            </a:r>
          </a:p>
          <a:p>
            <a:pPr lvl="1"/>
            <a:r>
              <a:rPr lang="sk-SK"/>
              <a:t>počas svojho života stihol zostrojiť a sprevádzkovať niekoľko strojov poháňaných parou, čím dokázal, že tento cieľ je splniteľný. </a:t>
            </a:r>
          </a:p>
          <a:p>
            <a:pPr lvl="1"/>
            <a:r>
              <a:rPr lang="sk-SK"/>
              <a:t>jeho najzaujímavejšie stroje zostali len "na papieri" - nemohol ich zostrojiť z finančných dôvodov, ale aj preto, že </a:t>
            </a:r>
            <a:r>
              <a:rPr lang="sk-SK">
                <a:solidFill>
                  <a:srgbClr val="FFFF00"/>
                </a:solidFill>
              </a:rPr>
              <a:t>vyžadovali veľmi jemnú mechanickú prácu</a:t>
            </a:r>
            <a:r>
              <a:rPr lang="sk-SK"/>
              <a:t>, ktorá v tej dobe ani zďaleka nebola bežná ..</a:t>
            </a:r>
          </a:p>
          <a:p>
            <a:pPr lvl="1"/>
            <a:r>
              <a:rPr lang="sk-SK"/>
              <a:t>jedným z týchto strojov, ktoré </a:t>
            </a:r>
            <a:r>
              <a:rPr lang="sk-SK" err="1"/>
              <a:t>Babbage</a:t>
            </a:r>
            <a:r>
              <a:rPr lang="sk-SK"/>
              <a:t> nestihol reálne dokončiť je práve </a:t>
            </a:r>
            <a:r>
              <a:rPr lang="sk-SK">
                <a:solidFill>
                  <a:srgbClr val="C00000"/>
                </a:solidFill>
              </a:rPr>
              <a:t>diferenčný stroj</a:t>
            </a:r>
            <a:r>
              <a:rPr lang="sk-SK"/>
              <a:t> (stihol len niektoré komponenty). </a:t>
            </a:r>
          </a:p>
        </p:txBody>
      </p:sp>
    </p:spTree>
    <p:extLst>
      <p:ext uri="{BB962C8B-B14F-4D97-AF65-F5344CB8AC3E}">
        <p14:creationId xmlns:p14="http://schemas.microsoft.com/office/powerpoint/2010/main" val="3864313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Nultá generácia počítačov </a:t>
            </a:r>
            <a:br>
              <a:rPr lang="sk-SK"/>
            </a:br>
            <a:r>
              <a:rPr lang="sk-SK"/>
              <a:t>Prvé mechanické kalkulátory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>
                <a:solidFill>
                  <a:srgbClr val="002060"/>
                </a:solidFill>
              </a:rPr>
              <a:t>Charles </a:t>
            </a:r>
            <a:r>
              <a:rPr lang="sk-SK" err="1">
                <a:solidFill>
                  <a:srgbClr val="002060"/>
                </a:solidFill>
              </a:rPr>
              <a:t>Babbage</a:t>
            </a:r>
            <a:r>
              <a:rPr lang="sk-SK"/>
              <a:t> </a:t>
            </a:r>
          </a:p>
          <a:p>
            <a:pPr lvl="1"/>
            <a:r>
              <a:rPr lang="sk-SK"/>
              <a:t>účelom diferenčného stroja malo byt </a:t>
            </a:r>
            <a:r>
              <a:rPr lang="sk-SK">
                <a:solidFill>
                  <a:srgbClr val="C00000"/>
                </a:solidFill>
              </a:rPr>
              <a:t>počítanie </a:t>
            </a:r>
            <a:r>
              <a:rPr lang="sk-SK" err="1">
                <a:solidFill>
                  <a:srgbClr val="C00000"/>
                </a:solidFill>
              </a:rPr>
              <a:t>polynomických</a:t>
            </a:r>
            <a:r>
              <a:rPr lang="sk-SK">
                <a:solidFill>
                  <a:srgbClr val="C00000"/>
                </a:solidFill>
              </a:rPr>
              <a:t> funkcií </a:t>
            </a:r>
            <a:r>
              <a:rPr lang="sk-SK"/>
              <a:t>až 10. stupňa, pričom si </a:t>
            </a:r>
            <a:r>
              <a:rPr lang="sk-SK" err="1"/>
              <a:t>Babbage</a:t>
            </a:r>
            <a:r>
              <a:rPr lang="sk-SK"/>
              <a:t> vystačil s ozubenými kolesami - išlo o čisté </a:t>
            </a:r>
            <a:r>
              <a:rPr lang="sk-SK">
                <a:solidFill>
                  <a:srgbClr val="FFFF00"/>
                </a:solidFill>
              </a:rPr>
              <a:t>mechanický stroj poháňaný kľučkou </a:t>
            </a:r>
            <a:r>
              <a:rPr lang="sk-SK"/>
              <a:t>a počítanie bolo realizované dômyselne len s použitím operácie sčítania</a:t>
            </a:r>
          </a:p>
          <a:p>
            <a:pPr lvl="1"/>
            <a:r>
              <a:rPr lang="sk-SK"/>
              <a:t>polynómy popisujú vzťah medzi niekoľkými premennými - ako je rozsah a tlak vzduchu</a:t>
            </a:r>
          </a:p>
          <a:p>
            <a:pPr lvl="1"/>
            <a:r>
              <a:rPr lang="sk-SK"/>
              <a:t>diferenčný stroj bol zostrojený a plne sprevádzkovaná len nedávno, dokonca niekoľkokrát</a:t>
            </a:r>
          </a:p>
          <a:p>
            <a:pPr lvl="1"/>
            <a:r>
              <a:rPr lang="sk-SK">
                <a:solidFill>
                  <a:srgbClr val="FFFF00"/>
                </a:solidFill>
              </a:rPr>
              <a:t>v roku 1991 bol podľa </a:t>
            </a:r>
            <a:r>
              <a:rPr lang="sk-SK" err="1">
                <a:solidFill>
                  <a:srgbClr val="FFFF00"/>
                </a:solidFill>
              </a:rPr>
              <a:t>Babbageových</a:t>
            </a:r>
            <a:r>
              <a:rPr lang="sk-SK">
                <a:solidFill>
                  <a:srgbClr val="FFFF00"/>
                </a:solidFill>
              </a:rPr>
              <a:t> plánov dokončený tzv. Diferenčný stroj číslo 2,</a:t>
            </a:r>
            <a:r>
              <a:rPr lang="sk-SK"/>
              <a:t> ktorý je dnes súčasťou zbierok v </a:t>
            </a:r>
            <a:r>
              <a:rPr lang="sk-SK" err="1"/>
              <a:t>Science</a:t>
            </a:r>
            <a:r>
              <a:rPr lang="sk-SK"/>
              <a:t> </a:t>
            </a:r>
            <a:r>
              <a:rPr lang="sk-SK" err="1"/>
              <a:t>Museum</a:t>
            </a:r>
            <a:r>
              <a:rPr lang="sk-SK"/>
              <a:t> v Londýne </a:t>
            </a:r>
          </a:p>
          <a:p>
            <a:pPr lvl="1"/>
            <a:r>
              <a:rPr lang="sk-SK"/>
              <a:t>v roku 2003 k nemu pribudla aj tlačiareň, tiež podľa originálnych </a:t>
            </a:r>
            <a:r>
              <a:rPr lang="sk-SK" err="1"/>
              <a:t>Babbigeových</a:t>
            </a:r>
            <a:r>
              <a:rPr lang="sk-SK"/>
              <a:t> plánov.</a:t>
            </a:r>
          </a:p>
        </p:txBody>
      </p:sp>
    </p:spTree>
    <p:extLst>
      <p:ext uri="{BB962C8B-B14F-4D97-AF65-F5344CB8AC3E}">
        <p14:creationId xmlns:p14="http://schemas.microsoft.com/office/powerpoint/2010/main" val="1144811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Nultá generácia počítačov </a:t>
            </a:r>
            <a:br>
              <a:rPr lang="sk-SK"/>
            </a:br>
            <a:r>
              <a:rPr lang="sk-SK"/>
              <a:t>Prvé mechanické kalkulátory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/>
              <a:t>Diferenčný stroj  </a:t>
            </a:r>
          </a:p>
          <a:p>
            <a:pPr marL="0" indent="0">
              <a:buNone/>
            </a:pPr>
            <a:r>
              <a:rPr lang="sk-SK"/>
              <a:t>   Charlesa </a:t>
            </a:r>
            <a:r>
              <a:rPr lang="sk-SK" err="1"/>
              <a:t>Babbage</a:t>
            </a:r>
            <a:endParaRPr lang="sk-SK"/>
          </a:p>
          <a:p>
            <a:pPr marL="0" indent="0">
              <a:buNone/>
            </a:pPr>
            <a:endParaRPr lang="sk-SK">
              <a:hlinkClick r:id="rId2"/>
            </a:endParaRPr>
          </a:p>
          <a:p>
            <a:pPr marL="0" indent="0">
              <a:buNone/>
            </a:pPr>
            <a:endParaRPr lang="sk-SK">
              <a:hlinkClick r:id="rId2"/>
            </a:endParaRPr>
          </a:p>
          <a:p>
            <a:pPr marL="0" indent="0">
              <a:buNone/>
            </a:pPr>
            <a:endParaRPr lang="sk-SK">
              <a:hlinkClick r:id="rId2"/>
            </a:endParaRPr>
          </a:p>
          <a:p>
            <a:pPr marL="0" indent="0">
              <a:buNone/>
            </a:pPr>
            <a:endParaRPr lang="sk-SK">
              <a:hlinkClick r:id="rId2"/>
            </a:endParaRPr>
          </a:p>
          <a:p>
            <a:pPr marL="0" indent="0">
              <a:buNone/>
            </a:pPr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046" y="1970594"/>
            <a:ext cx="6326740" cy="488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28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Nultá generácia počítačov </a:t>
            </a:r>
            <a:br>
              <a:rPr lang="sk-SK"/>
            </a:br>
            <a:r>
              <a:rPr lang="sk-SK"/>
              <a:t>Prvé mechanické kalkulátory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/>
              <a:t>článok o Diferenčnom stroji vrátane videa, na ktorom uvidíte tento stroj v prevádzke </a:t>
            </a:r>
          </a:p>
          <a:p>
            <a:pPr marL="228600" lvl="1">
              <a:spcBef>
                <a:spcPts val="1000"/>
              </a:spcBef>
            </a:pPr>
            <a:r>
              <a:rPr lang="sk-SK"/>
              <a:t> </a:t>
            </a:r>
            <a:r>
              <a:rPr lang="sk-SK">
                <a:hlinkClick r:id="rId2"/>
              </a:rPr>
              <a:t>https://www.idnes.cz/technet/technika/babbageuv-pocitaci-stroj.A130812_150921_tec_technika_pka</a:t>
            </a:r>
            <a:endParaRPr lang="sk-SK"/>
          </a:p>
          <a:p>
            <a:pPr marL="228600" lvl="1">
              <a:spcBef>
                <a:spcPts val="1000"/>
              </a:spcBef>
            </a:pPr>
            <a:r>
              <a:rPr lang="sk-SK"/>
              <a:t>v roku 2002 bol Diferenčný stroj zostrojený pre zmenu v USA, v súčasnosti tento 5 tonový stroj nájdeme v Kalifornii a jeho kópiu taktiež v Londýne</a:t>
            </a:r>
          </a:p>
          <a:p>
            <a:pPr marL="685800" lvl="2">
              <a:spcBef>
                <a:spcPts val="1000"/>
              </a:spcBef>
            </a:pPr>
            <a:r>
              <a:rPr lang="sk-SK">
                <a:hlinkClick r:id="rId3"/>
              </a:rPr>
              <a:t>https://www.youtube.com/watch?v=be1EM3gQkAY</a:t>
            </a:r>
            <a:endParaRPr lang="sk-SK"/>
          </a:p>
          <a:p>
            <a:pPr marL="0" lvl="1" indent="0">
              <a:spcBef>
                <a:spcPts val="1000"/>
              </a:spcBef>
              <a:buNone/>
            </a:pPr>
            <a:endParaRPr lang="sk-SK"/>
          </a:p>
          <a:p>
            <a:pPr marL="228600" lvl="1">
              <a:spcBef>
                <a:spcPts val="1000"/>
              </a:spcBef>
            </a:pPr>
            <a:endParaRPr lang="sk-SK"/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8719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Nultá generácia počítačov</a:t>
            </a:r>
            <a:br>
              <a:rPr lang="sk-SK"/>
            </a:br>
            <a:r>
              <a:rPr lang="sk-SK"/>
              <a:t>Prvé programovateľné stroje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>
                <a:solidFill>
                  <a:srgbClr val="002060"/>
                </a:solidFill>
              </a:rPr>
              <a:t>Analytický stroj</a:t>
            </a:r>
          </a:p>
          <a:p>
            <a:pPr lvl="1"/>
            <a:r>
              <a:rPr lang="sk-SK"/>
              <a:t>načrtol  Charles </a:t>
            </a:r>
            <a:r>
              <a:rPr lang="sk-SK" err="1"/>
              <a:t>Babbage</a:t>
            </a:r>
            <a:r>
              <a:rPr lang="sk-SK"/>
              <a:t> v roku 1837</a:t>
            </a:r>
            <a:endParaRPr lang="sk-SK">
              <a:solidFill>
                <a:srgbClr val="002060"/>
              </a:solidFill>
            </a:endParaRPr>
          </a:p>
          <a:p>
            <a:pPr lvl="1"/>
            <a:r>
              <a:rPr lang="sk-SK"/>
              <a:t>bol už omnoho dokonalejší ako </a:t>
            </a:r>
          </a:p>
          <a:p>
            <a:pPr marL="457200" lvl="1" indent="0">
              <a:buNone/>
            </a:pPr>
            <a:r>
              <a:rPr lang="sk-SK"/>
              <a:t>   diferenciálny stroj</a:t>
            </a:r>
          </a:p>
          <a:p>
            <a:pPr lvl="1"/>
            <a:r>
              <a:rPr lang="sk-SK">
                <a:solidFill>
                  <a:srgbClr val="C00000"/>
                </a:solidFill>
              </a:rPr>
              <a:t>mal byť </a:t>
            </a:r>
            <a:r>
              <a:rPr lang="sk-SK">
                <a:solidFill>
                  <a:srgbClr val="FFFF00"/>
                </a:solidFill>
              </a:rPr>
              <a:t>poháňaný na paru a skonštruovaný</a:t>
            </a:r>
          </a:p>
          <a:p>
            <a:pPr marL="457200" lvl="1" indent="0">
              <a:buNone/>
            </a:pPr>
            <a:r>
              <a:rPr lang="sk-SK">
                <a:solidFill>
                  <a:srgbClr val="FFFF00"/>
                </a:solidFill>
              </a:rPr>
              <a:t>   z mosadze a železa</a:t>
            </a:r>
          </a:p>
          <a:p>
            <a:pPr marL="457200" lvl="1" indent="0">
              <a:buNone/>
            </a:pPr>
            <a:endParaRPr lang="sk-SK"/>
          </a:p>
          <a:p>
            <a:pPr lvl="1"/>
            <a:endParaRPr lang="sk-SK"/>
          </a:p>
          <a:p>
            <a:pPr marL="457200" lvl="1" indent="0">
              <a:buNone/>
            </a:pPr>
            <a:endParaRPr lang="sk-SK"/>
          </a:p>
          <a:p>
            <a:pPr marL="0" indent="0">
              <a:buNone/>
            </a:pPr>
            <a:r>
              <a:rPr lang="sk-SK"/>
              <a:t>     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03" y="2664548"/>
            <a:ext cx="4556027" cy="35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3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História vývoja počítačov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/>
              <a:t>OBSAH</a:t>
            </a:r>
          </a:p>
          <a:p>
            <a:pPr lvl="1"/>
            <a:r>
              <a:rPr lang="sk-SK"/>
              <a:t>Úvod</a:t>
            </a:r>
          </a:p>
          <a:p>
            <a:pPr lvl="1"/>
            <a:r>
              <a:rPr lang="sk-SK"/>
              <a:t>Kamenná doba počítačov</a:t>
            </a:r>
          </a:p>
          <a:p>
            <a:pPr lvl="1"/>
            <a:r>
              <a:rPr lang="sk-SK"/>
              <a:t>Nultá generácia počítačov </a:t>
            </a:r>
          </a:p>
          <a:p>
            <a:pPr lvl="2"/>
            <a:r>
              <a:rPr lang="sk-SK"/>
              <a:t>Prvé mechanické kalkulátory</a:t>
            </a:r>
          </a:p>
          <a:p>
            <a:pPr lvl="2"/>
            <a:r>
              <a:rPr lang="sk-SK"/>
              <a:t>Prvé programovateľné stroje</a:t>
            </a:r>
          </a:p>
          <a:p>
            <a:pPr lvl="1"/>
            <a:r>
              <a:rPr lang="sk-SK"/>
              <a:t>Prvá generácia počítačov</a:t>
            </a:r>
          </a:p>
          <a:p>
            <a:pPr lvl="1"/>
            <a:r>
              <a:rPr lang="sk-SK"/>
              <a:t>Druhá generácia počítačov</a:t>
            </a:r>
          </a:p>
          <a:p>
            <a:pPr lvl="1"/>
            <a:r>
              <a:rPr lang="sk-SK"/>
              <a:t>Tretia generácia počítačov</a:t>
            </a:r>
          </a:p>
          <a:p>
            <a:pPr lvl="1"/>
            <a:r>
              <a:rPr lang="sk-SK"/>
              <a:t>Tri a pol-ta generácia počítačov</a:t>
            </a:r>
          </a:p>
          <a:p>
            <a:pPr lvl="1"/>
            <a:r>
              <a:rPr lang="sk-SK"/>
              <a:t>Štvrtá generácia počítačov</a:t>
            </a:r>
          </a:p>
          <a:p>
            <a:pPr lvl="1"/>
            <a:endParaRPr lang="sk-SK"/>
          </a:p>
          <a:p>
            <a:pPr lvl="1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0017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Nultá generácia počítačov</a:t>
            </a:r>
            <a:br>
              <a:rPr lang="sk-SK"/>
            </a:br>
            <a:r>
              <a:rPr lang="sk-SK"/>
              <a:t>Prvé programovateľné stroje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>
                <a:solidFill>
                  <a:srgbClr val="002060"/>
                </a:solidFill>
              </a:rPr>
              <a:t>Analytický stroj </a:t>
            </a:r>
          </a:p>
          <a:p>
            <a:pPr lvl="1"/>
            <a:r>
              <a:rPr lang="sk-SK"/>
              <a:t>považovaný za prvý univerzálny počítací stroj sveta (univerzálny v tom zmysle, že </a:t>
            </a:r>
            <a:r>
              <a:rPr lang="sk-SK">
                <a:solidFill>
                  <a:srgbClr val="FFFF00"/>
                </a:solidFill>
              </a:rPr>
              <a:t>dokáže simulovať akýkoľvek iný stroj bez nutnosti hardvérovej ​​prestavby, len s úpravou softvéru</a:t>
            </a:r>
            <a:r>
              <a:rPr lang="sk-SK"/>
              <a:t>), </a:t>
            </a:r>
          </a:p>
          <a:p>
            <a:pPr lvl="1"/>
            <a:r>
              <a:rPr lang="sk-SK"/>
              <a:t>jednalo sa </a:t>
            </a:r>
            <a:r>
              <a:rPr lang="sk-SK">
                <a:solidFill>
                  <a:srgbClr val="C00000"/>
                </a:solidFill>
              </a:rPr>
              <a:t>o programové riadenie </a:t>
            </a:r>
            <a:r>
              <a:rPr lang="sk-SK"/>
              <a:t>mechanicky číslicového počítača (poháňaného parou a už nie kľučkou), mal vlastný procesor, dva registre, podmienené skoky a cykly. </a:t>
            </a:r>
          </a:p>
          <a:p>
            <a:pPr lvl="1"/>
            <a:r>
              <a:rPr lang="sk-SK"/>
              <a:t>okrem aritmetických operácií tiež </a:t>
            </a:r>
            <a:r>
              <a:rPr lang="sk-SK">
                <a:solidFill>
                  <a:srgbClr val="FFFF00"/>
                </a:solidFill>
              </a:rPr>
              <a:t>dokázal riešiť algebrické a numerické rovnice,</a:t>
            </a:r>
            <a:r>
              <a:rPr lang="sk-SK"/>
              <a:t> </a:t>
            </a:r>
            <a:r>
              <a:rPr lang="sk-SK">
                <a:solidFill>
                  <a:srgbClr val="C00000"/>
                </a:solidFill>
              </a:rPr>
              <a:t>dokázal zhodnotiť výsledky a prispôsobiť im priebeh ďalšieho výpočtu</a:t>
            </a:r>
          </a:p>
          <a:p>
            <a:pPr lvl="1"/>
            <a:r>
              <a:rPr lang="sk-SK"/>
              <a:t>používal obdobu </a:t>
            </a:r>
            <a:r>
              <a:rPr lang="sk-SK">
                <a:solidFill>
                  <a:srgbClr val="FFFF00"/>
                </a:solidFill>
              </a:rPr>
              <a:t>diernych štítkov </a:t>
            </a:r>
          </a:p>
        </p:txBody>
      </p:sp>
    </p:spTree>
    <p:extLst>
      <p:ext uri="{BB962C8B-B14F-4D97-AF65-F5344CB8AC3E}">
        <p14:creationId xmlns:p14="http://schemas.microsoft.com/office/powerpoint/2010/main" val="1671926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Nultá generácia počítačov</a:t>
            </a:r>
            <a:br>
              <a:rPr lang="sk-SK"/>
            </a:br>
            <a:r>
              <a:rPr lang="sk-SK"/>
              <a:t>Prvé programovateľné stroje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309104" cy="3599316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002060"/>
                </a:solidFill>
              </a:rPr>
              <a:t>Analytický stroj </a:t>
            </a:r>
          </a:p>
          <a:p>
            <a:pPr lvl="1"/>
            <a:r>
              <a:rPr lang="sk-SK"/>
              <a:t>analytický stroj zostal len na papieri, ale už v histórii sa objavili pokusy o jeho zostrojenie </a:t>
            </a:r>
          </a:p>
          <a:p>
            <a:pPr lvl="1"/>
            <a:r>
              <a:rPr lang="sk-SK"/>
              <a:t>donedávna sa darilo zostrojiť skôr jeho časti, s čím začal vynálezcov syn (</a:t>
            </a:r>
            <a:r>
              <a:rPr lang="sk-SK">
                <a:solidFill>
                  <a:srgbClr val="C00000"/>
                </a:solidFill>
              </a:rPr>
              <a:t>Henry </a:t>
            </a:r>
            <a:r>
              <a:rPr lang="sk-SK" err="1">
                <a:solidFill>
                  <a:srgbClr val="C00000"/>
                </a:solidFill>
              </a:rPr>
              <a:t>Babbage</a:t>
            </a:r>
            <a:r>
              <a:rPr lang="sk-SK"/>
              <a:t>)</a:t>
            </a:r>
          </a:p>
          <a:p>
            <a:pPr lvl="1"/>
            <a:r>
              <a:rPr lang="sk-SK"/>
              <a:t>problémy boli nielen finančného rázu, ale aj technologické (ozubené kolieska praskali)</a:t>
            </a:r>
          </a:p>
          <a:p>
            <a:pPr lvl="1"/>
            <a:endParaRPr lang="sk-SK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6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Nultá generácia počítačov</a:t>
            </a:r>
            <a:br>
              <a:rPr lang="sk-SK"/>
            </a:br>
            <a:r>
              <a:rPr lang="sk-SK"/>
              <a:t>Prvé programovateľné stroje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309104" cy="3599316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002060"/>
                </a:solidFill>
              </a:rPr>
              <a:t>Analytický stroj </a:t>
            </a:r>
          </a:p>
          <a:p>
            <a:pPr lvl="1"/>
            <a:r>
              <a:rPr lang="sk-SK"/>
              <a:t>boli napísane preň prvé programy na svete</a:t>
            </a:r>
          </a:p>
          <a:p>
            <a:pPr lvl="1"/>
            <a:r>
              <a:rPr lang="sk-SK">
                <a:solidFill>
                  <a:srgbClr val="FFC000"/>
                </a:solidFill>
              </a:rPr>
              <a:t>prvým programátorom bola žena </a:t>
            </a:r>
            <a:r>
              <a:rPr lang="sk-SK"/>
              <a:t>- </a:t>
            </a:r>
            <a:r>
              <a:rPr lang="sk-SK">
                <a:solidFill>
                  <a:srgbClr val="C00000"/>
                </a:solidFill>
              </a:rPr>
              <a:t>Augusta </a:t>
            </a:r>
            <a:r>
              <a:rPr lang="sk-SK" err="1">
                <a:solidFill>
                  <a:srgbClr val="C00000"/>
                </a:solidFill>
              </a:rPr>
              <a:t>Ada</a:t>
            </a:r>
            <a:r>
              <a:rPr lang="sk-SK">
                <a:solidFill>
                  <a:srgbClr val="C00000"/>
                </a:solidFill>
              </a:rPr>
              <a:t> King</a:t>
            </a:r>
            <a:r>
              <a:rPr lang="sk-SK"/>
              <a:t>, grófka z </a:t>
            </a:r>
            <a:r>
              <a:rPr lang="sk-SK" err="1"/>
              <a:t>Lovelace</a:t>
            </a:r>
            <a:r>
              <a:rPr lang="sk-SK"/>
              <a:t>,  rodená Augusta </a:t>
            </a:r>
            <a:r>
              <a:rPr lang="sk-SK" err="1"/>
              <a:t>Ada</a:t>
            </a:r>
            <a:r>
              <a:rPr lang="sk-SK"/>
              <a:t> </a:t>
            </a:r>
            <a:r>
              <a:rPr lang="sk-SK" err="1"/>
              <a:t>Byron</a:t>
            </a:r>
            <a:r>
              <a:rPr lang="sk-SK"/>
              <a:t> (bola dcérou známeho anglického básnika lorda G. G. </a:t>
            </a:r>
            <a:r>
              <a:rPr lang="sk-SK" err="1"/>
              <a:t>Byrona</a:t>
            </a:r>
            <a:r>
              <a:rPr lang="sk-SK"/>
              <a:t>)</a:t>
            </a:r>
          </a:p>
          <a:p>
            <a:pPr lvl="1"/>
            <a:r>
              <a:rPr lang="sk-SK"/>
              <a:t>prvým programom sveta, ktorý vytvorila, je </a:t>
            </a:r>
            <a:r>
              <a:rPr lang="sk-SK">
                <a:solidFill>
                  <a:srgbClr val="FFC000"/>
                </a:solidFill>
              </a:rPr>
              <a:t>program na výpočet </a:t>
            </a:r>
            <a:r>
              <a:rPr lang="sk-SK" err="1">
                <a:solidFill>
                  <a:srgbClr val="FFC000"/>
                </a:solidFill>
              </a:rPr>
              <a:t>Bernoulliho</a:t>
            </a:r>
            <a:r>
              <a:rPr lang="sk-SK">
                <a:solidFill>
                  <a:srgbClr val="FFC000"/>
                </a:solidFill>
              </a:rPr>
              <a:t> čísel</a:t>
            </a:r>
          </a:p>
          <a:p>
            <a:pPr lvl="1"/>
            <a:r>
              <a:rPr lang="sk-SK"/>
              <a:t>po grófke </a:t>
            </a:r>
            <a:r>
              <a:rPr lang="sk-SK" err="1"/>
              <a:t>Ade</a:t>
            </a:r>
            <a:r>
              <a:rPr lang="sk-SK"/>
              <a:t> bol pomenovaný </a:t>
            </a:r>
            <a:r>
              <a:rPr lang="sk-SK">
                <a:solidFill>
                  <a:srgbClr val="C00000"/>
                </a:solidFill>
              </a:rPr>
              <a:t>programovací jazyk </a:t>
            </a:r>
            <a:r>
              <a:rPr lang="sk-SK" err="1">
                <a:solidFill>
                  <a:srgbClr val="C00000"/>
                </a:solidFill>
              </a:rPr>
              <a:t>Ada</a:t>
            </a:r>
            <a:r>
              <a:rPr lang="sk-SK"/>
              <a:t>, </a:t>
            </a:r>
          </a:p>
          <a:p>
            <a:pPr lvl="2"/>
            <a:r>
              <a:rPr lang="sk-SK"/>
              <a:t>jazyk trochu podobný Pascalu s výraznými bezpečnostnými mechanizmami </a:t>
            </a:r>
          </a:p>
          <a:p>
            <a:pPr lvl="2"/>
            <a:r>
              <a:rPr lang="sk-SK"/>
              <a:t>tento jazyk vznikol za podpory americkej armády   </a:t>
            </a:r>
          </a:p>
          <a:p>
            <a:pPr lvl="1"/>
            <a:endParaRPr lang="sk-SK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76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Nultá generácia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309104" cy="3599316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002060"/>
                </a:solidFill>
              </a:rPr>
              <a:t>Elektromagnetické relé </a:t>
            </a:r>
          </a:p>
          <a:p>
            <a:pPr lvl="1"/>
            <a:r>
              <a:rPr lang="sk-SK">
                <a:solidFill>
                  <a:srgbClr val="C00000"/>
                </a:solidFill>
              </a:rPr>
              <a:t>počítače Z1, Z2, Z3 a Z4 </a:t>
            </a:r>
            <a:r>
              <a:rPr lang="sk-SK"/>
              <a:t>nemeckého vynálezcu </a:t>
            </a:r>
            <a:r>
              <a:rPr lang="sk-SK">
                <a:solidFill>
                  <a:srgbClr val="FFFF00"/>
                </a:solidFill>
              </a:rPr>
              <a:t>Konráda </a:t>
            </a:r>
            <a:r>
              <a:rPr lang="sk-SK" err="1">
                <a:solidFill>
                  <a:srgbClr val="FFFF00"/>
                </a:solidFill>
              </a:rPr>
              <a:t>Zuseho</a:t>
            </a:r>
            <a:r>
              <a:rPr lang="sk-SK"/>
              <a:t>, ktorý vynašiel v 30. 40. rokoch 20. storočia,</a:t>
            </a:r>
          </a:p>
          <a:p>
            <a:pPr lvl="2"/>
            <a:r>
              <a:rPr lang="pl-PL"/>
              <a:t>z nich bol najprínosnejšie počítač Z3 z roku 1941, ktorý ako prvý fungoval tak ako mal</a:t>
            </a:r>
          </a:p>
          <a:p>
            <a:pPr lvl="2"/>
            <a:r>
              <a:rPr lang="sk-SK">
                <a:solidFill>
                  <a:srgbClr val="C00000"/>
                </a:solidFill>
              </a:rPr>
              <a:t>bol to prvý elektronický, číslicový </a:t>
            </a:r>
            <a:r>
              <a:rPr lang="sk-SK"/>
              <a:t>(digitálny) </a:t>
            </a:r>
            <a:r>
              <a:rPr lang="sk-SK">
                <a:solidFill>
                  <a:srgbClr val="C00000"/>
                </a:solidFill>
              </a:rPr>
              <a:t>programovateľný počítač </a:t>
            </a:r>
            <a:r>
              <a:rPr lang="sk-SK"/>
              <a:t>zložený z približne 2000 relé vážiaci jednu tonu</a:t>
            </a:r>
          </a:p>
          <a:p>
            <a:pPr lvl="2"/>
            <a:r>
              <a:rPr lang="sk-SK">
                <a:solidFill>
                  <a:srgbClr val="FFFF00"/>
                </a:solidFill>
              </a:rPr>
              <a:t>jeho úlohou bolo pomáhať pri projektovaní nemeckých bômb</a:t>
            </a:r>
            <a:r>
              <a:rPr lang="sk-SK"/>
              <a:t>, paradoxne jeho koniec bol spôsobený bombou (ale nie nemeckou)</a:t>
            </a:r>
          </a:p>
        </p:txBody>
      </p:sp>
    </p:spTree>
    <p:extLst>
      <p:ext uri="{BB962C8B-B14F-4D97-AF65-F5344CB8AC3E}">
        <p14:creationId xmlns:p14="http://schemas.microsoft.com/office/powerpoint/2010/main" val="1483063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Nultá generácia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309104" cy="3599316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002060"/>
                </a:solidFill>
              </a:rPr>
              <a:t>Elektromagnetické relé </a:t>
            </a:r>
          </a:p>
          <a:p>
            <a:pPr lvl="1"/>
            <a:r>
              <a:rPr lang="sk-SK"/>
              <a:t>americký počítač MARK I od </a:t>
            </a:r>
            <a:r>
              <a:rPr lang="sk-SK" err="1"/>
              <a:t>Howarda</a:t>
            </a:r>
            <a:r>
              <a:rPr lang="sk-SK"/>
              <a:t> </a:t>
            </a:r>
            <a:r>
              <a:rPr lang="sk-SK" err="1"/>
              <a:t>Aiken</a:t>
            </a:r>
            <a:r>
              <a:rPr lang="sk-SK"/>
              <a:t> (rok 1943, vážil 35 ton)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78" y="3198199"/>
            <a:ext cx="7664131" cy="324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59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Nultá generácia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0" y="2336872"/>
            <a:ext cx="11000145" cy="4135490"/>
          </a:xfrm>
        </p:spPr>
        <p:txBody>
          <a:bodyPr>
            <a:normAutofit fontScale="92500" lnSpcReduction="20000"/>
          </a:bodyPr>
          <a:lstStyle/>
          <a:p>
            <a:r>
              <a:rPr lang="sk-SK">
                <a:solidFill>
                  <a:srgbClr val="002060"/>
                </a:solidFill>
              </a:rPr>
              <a:t>Elektromagnetické relé </a:t>
            </a:r>
          </a:p>
          <a:p>
            <a:pPr lvl="1"/>
            <a:r>
              <a:rPr lang="sk-SK">
                <a:solidFill>
                  <a:srgbClr val="C00000"/>
                </a:solidFill>
              </a:rPr>
              <a:t>SAPO</a:t>
            </a:r>
            <a:r>
              <a:rPr lang="sk-SK"/>
              <a:t> (</a:t>
            </a:r>
            <a:r>
              <a:rPr lang="sk-SK" err="1">
                <a:solidFill>
                  <a:srgbClr val="C00000"/>
                </a:solidFill>
              </a:rPr>
              <a:t>SA</a:t>
            </a:r>
            <a:r>
              <a:rPr lang="sk-SK" err="1"/>
              <a:t>močinný</a:t>
            </a:r>
            <a:r>
              <a:rPr lang="sk-SK"/>
              <a:t> </a:t>
            </a:r>
            <a:r>
              <a:rPr lang="sk-SK" err="1">
                <a:solidFill>
                  <a:srgbClr val="C00000"/>
                </a:solidFill>
              </a:rPr>
              <a:t>PO</a:t>
            </a:r>
            <a:r>
              <a:rPr lang="sk-SK" err="1"/>
              <a:t>čítač</a:t>
            </a:r>
            <a:r>
              <a:rPr lang="sk-SK"/>
              <a:t>) </a:t>
            </a:r>
          </a:p>
          <a:p>
            <a:pPr lvl="2"/>
            <a:r>
              <a:rPr lang="sk-SK"/>
              <a:t>prvý československý počítač z roku 1957</a:t>
            </a:r>
          </a:p>
          <a:p>
            <a:pPr lvl="1"/>
            <a:r>
              <a:rPr lang="sk-SK"/>
              <a:t>bol postavený z približne 7000 elektromagnetických </a:t>
            </a:r>
          </a:p>
          <a:p>
            <a:pPr marL="457200" lvl="1" indent="0">
              <a:buNone/>
            </a:pPr>
            <a:r>
              <a:rPr lang="sk-SK"/>
              <a:t>   relé a 400 elektrónok</a:t>
            </a:r>
          </a:p>
          <a:p>
            <a:pPr lvl="1"/>
            <a:r>
              <a:rPr lang="sk-SK"/>
              <a:t>vznikol v laboratóriu matematických strojov </a:t>
            </a:r>
          </a:p>
          <a:p>
            <a:pPr marL="457200" lvl="1" indent="0">
              <a:buNone/>
            </a:pPr>
            <a:r>
              <a:rPr lang="sk-SK"/>
              <a:t>   </a:t>
            </a:r>
            <a:r>
              <a:rPr lang="sk-SK">
                <a:solidFill>
                  <a:srgbClr val="FFFF00"/>
                </a:solidFill>
              </a:rPr>
              <a:t>Ústredného ústavu matematického</a:t>
            </a:r>
            <a:r>
              <a:rPr lang="sk-SK"/>
              <a:t>, </a:t>
            </a:r>
          </a:p>
          <a:p>
            <a:pPr marL="457200" lvl="1" indent="0">
              <a:buNone/>
            </a:pPr>
            <a:r>
              <a:rPr lang="sk-SK"/>
              <a:t>   do prevádzky bol uvedený v roku 1958</a:t>
            </a:r>
          </a:p>
          <a:p>
            <a:pPr lvl="1"/>
            <a:r>
              <a:rPr lang="sk-SK"/>
              <a:t>v päťdesiatych rokoch (hlavne v ich prvej </a:t>
            </a:r>
          </a:p>
          <a:p>
            <a:pPr marL="457200" lvl="1" indent="0">
              <a:buNone/>
            </a:pPr>
            <a:r>
              <a:rPr lang="sk-SK"/>
              <a:t>   polovici) sa tomuto odboru moc neprialo</a:t>
            </a:r>
          </a:p>
          <a:p>
            <a:pPr lvl="1"/>
            <a:r>
              <a:rPr lang="sk-SK"/>
              <a:t>kybernetika bola dokonca označovaná za </a:t>
            </a:r>
          </a:p>
          <a:p>
            <a:pPr marL="457200" lvl="1" indent="0">
              <a:buNone/>
            </a:pPr>
            <a:r>
              <a:rPr lang="sk-SK"/>
              <a:t>   "buržoázny </a:t>
            </a:r>
            <a:r>
              <a:rPr lang="sk-SK" err="1"/>
              <a:t>paved</a:t>
            </a:r>
            <a:r>
              <a:rPr lang="sk-SK"/>
              <a:t>"</a:t>
            </a:r>
            <a:endParaRPr lang="sk-SK">
              <a:hlinkClick r:id="rId2"/>
            </a:endParaRPr>
          </a:p>
          <a:p>
            <a:pPr lvl="1"/>
            <a:r>
              <a:rPr lang="sk-SK">
                <a:hlinkClick r:id="rId2"/>
              </a:rPr>
              <a:t>https://www.historiepocitacu.cz/samocinny-pocitac-sapo.html</a:t>
            </a:r>
            <a:endParaRPr lang="sk-SK"/>
          </a:p>
          <a:p>
            <a:pPr marL="457200" lvl="1" indent="0">
              <a:buNone/>
            </a:pPr>
            <a:r>
              <a:rPr lang="sk-SK"/>
              <a:t>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427" y="2336872"/>
            <a:ext cx="4546855" cy="28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31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Prvá generácia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>
                <a:solidFill>
                  <a:srgbClr val="002060"/>
                </a:solidFill>
              </a:rPr>
              <a:t>Elektrónka</a:t>
            </a:r>
            <a:endParaRPr lang="sk-SK"/>
          </a:p>
          <a:p>
            <a:pPr lvl="1"/>
            <a:r>
              <a:rPr lang="sk-SK"/>
              <a:t>vákuová trubica, ktorá sa skladá z katódy (žeraviace vlákno), anódy (pliešok) a vodivého drôtu uzavretého vo sklenené trubici s vyčerpaným vzduchom (čiže vo vákuu). </a:t>
            </a:r>
          </a:p>
          <a:p>
            <a:pPr lvl="1"/>
            <a:r>
              <a:rPr lang="sk-SK"/>
              <a:t>keď je katóda zohriata, dôjde k emisii elektrónov, ktoré sú priťahované k anóde a teda prechádza prúd </a:t>
            </a:r>
          </a:p>
          <a:p>
            <a:pPr lvl="1"/>
            <a:r>
              <a:rPr lang="sk-SK"/>
              <a:t>veľkosť elektrónky bola niekoľko centimetrov, a postaviť celý počítač vyžadovalo mať dostatok miesta a museli počítať s vysokou spotrebou elektriny a s dôkladným chladením (elektrónky sa zohrievali)</a:t>
            </a:r>
          </a:p>
          <a:p>
            <a:pPr lvl="1"/>
            <a:r>
              <a:rPr lang="sk-SK"/>
              <a:t>vzhľadom k vysokej prevádzkovej teplote a celkovej zložitosti boli počítače prvej generácie veľmi poruchové</a:t>
            </a:r>
          </a:p>
        </p:txBody>
      </p:sp>
    </p:spTree>
    <p:extLst>
      <p:ext uri="{BB962C8B-B14F-4D97-AF65-F5344CB8AC3E}">
        <p14:creationId xmlns:p14="http://schemas.microsoft.com/office/powerpoint/2010/main" val="3140351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Prvá generácia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/>
              <a:t>počítače prvej generácie mali tieto vlastnosti:</a:t>
            </a:r>
          </a:p>
          <a:p>
            <a:pPr lvl="1"/>
            <a:r>
              <a:rPr lang="sk-SK"/>
              <a:t>ako svoj základ používali </a:t>
            </a:r>
            <a:r>
              <a:rPr lang="sk-SK">
                <a:solidFill>
                  <a:srgbClr val="C00000"/>
                </a:solidFill>
              </a:rPr>
              <a:t>elektrónky</a:t>
            </a:r>
            <a:r>
              <a:rPr lang="sk-SK"/>
              <a:t>,</a:t>
            </a:r>
          </a:p>
          <a:p>
            <a:pPr lvl="1"/>
            <a:r>
              <a:rPr lang="sk-SK"/>
              <a:t>žiaden operačný systém, žiadne vyššie </a:t>
            </a:r>
            <a:r>
              <a:rPr lang="sk-SK" err="1"/>
              <a:t>prog</a:t>
            </a:r>
            <a:r>
              <a:rPr lang="sk-SK"/>
              <a:t>. jazykmi, každý stroj mal svoj </a:t>
            </a:r>
            <a:r>
              <a:rPr lang="sk-SK" err="1"/>
              <a:t>assembler</a:t>
            </a:r>
            <a:r>
              <a:rPr lang="sk-SK"/>
              <a:t>,</a:t>
            </a:r>
          </a:p>
          <a:p>
            <a:pPr lvl="1"/>
            <a:r>
              <a:rPr lang="sk-SK"/>
              <a:t>počítač spracovával vždy jedinú úlohu, ktorú zadával (živý) operátor.</a:t>
            </a:r>
          </a:p>
          <a:p>
            <a:r>
              <a:rPr lang="sk-SK"/>
              <a:t>stále išlo o veľké skrine zaberajúce veľa miesta</a:t>
            </a:r>
          </a:p>
          <a:p>
            <a:r>
              <a:rPr lang="sk-SK"/>
              <a:t>potrebovali celú miestnosť, ale na rozdiel od svojich reléových predchodcov sa do tej miestnosti zmestilo aj niečo iné (stoly zamestnanci a pod.)</a:t>
            </a:r>
          </a:p>
        </p:txBody>
      </p:sp>
    </p:spTree>
    <p:extLst>
      <p:ext uri="{BB962C8B-B14F-4D97-AF65-F5344CB8AC3E}">
        <p14:creationId xmlns:p14="http://schemas.microsoft.com/office/powerpoint/2010/main" val="4092159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Prvá generácia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212966" cy="3599316"/>
          </a:xfrm>
        </p:spPr>
        <p:txBody>
          <a:bodyPr>
            <a:normAutofit lnSpcReduction="10000"/>
          </a:bodyPr>
          <a:lstStyle/>
          <a:p>
            <a:r>
              <a:rPr lang="sk-SK">
                <a:solidFill>
                  <a:srgbClr val="002060"/>
                </a:solidFill>
              </a:rPr>
              <a:t>Elektrónka</a:t>
            </a:r>
          </a:p>
          <a:p>
            <a:pPr lvl="1"/>
            <a:r>
              <a:rPr lang="sk-SK"/>
              <a:t>Medzi prvými elektrónkovými počítačmi boli</a:t>
            </a:r>
          </a:p>
          <a:p>
            <a:pPr lvl="2"/>
            <a:r>
              <a:rPr lang="sk-SK" err="1">
                <a:solidFill>
                  <a:srgbClr val="C00000"/>
                </a:solidFill>
              </a:rPr>
              <a:t>Colossus</a:t>
            </a:r>
            <a:r>
              <a:rPr lang="sk-SK">
                <a:solidFill>
                  <a:srgbClr val="C00000"/>
                </a:solidFill>
              </a:rPr>
              <a:t> </a:t>
            </a:r>
            <a:r>
              <a:rPr lang="sk-SK"/>
              <a:t>(1943) - britský počítač, vypomáhal v druhej svetovej vojne (dešifroval zachytené správy nemeckej depeše),</a:t>
            </a:r>
          </a:p>
          <a:p>
            <a:pPr lvl="2"/>
            <a:r>
              <a:rPr lang="sk-SK">
                <a:solidFill>
                  <a:srgbClr val="C00000"/>
                </a:solidFill>
              </a:rPr>
              <a:t>ENIAC</a:t>
            </a:r>
            <a:r>
              <a:rPr lang="sk-SK"/>
              <a:t> (1946) - prvý úplne elektrónkový stroj (asi 17 500 elektrónok), vážil 27 ton,</a:t>
            </a:r>
          </a:p>
          <a:p>
            <a:pPr lvl="2"/>
            <a:r>
              <a:rPr lang="sk-SK">
                <a:solidFill>
                  <a:srgbClr val="C00000"/>
                </a:solidFill>
              </a:rPr>
              <a:t>EDVAC</a:t>
            </a:r>
            <a:r>
              <a:rPr lang="sk-SK"/>
              <a:t> (1951) - na rozdiel od ENIAC bol binárny, s univerzálnejším použitím</a:t>
            </a:r>
          </a:p>
          <a:p>
            <a:pPr lvl="2"/>
            <a:r>
              <a:rPr lang="sk-SK">
                <a:solidFill>
                  <a:srgbClr val="C00000"/>
                </a:solidFill>
              </a:rPr>
              <a:t>UNIVAC  - </a:t>
            </a:r>
            <a:r>
              <a:rPr lang="sk-SK" err="1">
                <a:solidFill>
                  <a:srgbClr val="C00000"/>
                </a:solidFill>
              </a:rPr>
              <a:t>Universal</a:t>
            </a:r>
            <a:r>
              <a:rPr lang="sk-SK">
                <a:solidFill>
                  <a:srgbClr val="C00000"/>
                </a:solidFill>
              </a:rPr>
              <a:t> </a:t>
            </a:r>
            <a:r>
              <a:rPr lang="sk-SK" err="1">
                <a:solidFill>
                  <a:srgbClr val="C00000"/>
                </a:solidFill>
              </a:rPr>
              <a:t>Automatic</a:t>
            </a:r>
            <a:r>
              <a:rPr lang="sk-SK">
                <a:solidFill>
                  <a:srgbClr val="C00000"/>
                </a:solidFill>
              </a:rPr>
              <a:t> </a:t>
            </a:r>
            <a:r>
              <a:rPr lang="sk-SK" err="1">
                <a:solidFill>
                  <a:srgbClr val="C00000"/>
                </a:solidFill>
              </a:rPr>
              <a:t>Computer</a:t>
            </a:r>
            <a:r>
              <a:rPr lang="sk-SK"/>
              <a:t>, 1951</a:t>
            </a:r>
          </a:p>
          <a:p>
            <a:pPr lvl="3"/>
            <a:r>
              <a:rPr lang="sk-SK"/>
              <a:t>prvým komerčne úspešný počítač prvej generácie </a:t>
            </a:r>
          </a:p>
          <a:p>
            <a:pPr lvl="3"/>
            <a:r>
              <a:rPr lang="sk-SK"/>
              <a:t>stroj priamo navrhnutý pre použitie v administratíve a obchodu</a:t>
            </a:r>
          </a:p>
          <a:p>
            <a:pPr lvl="4"/>
            <a:r>
              <a:rPr lang="sk-SK"/>
              <a:t>prvým zákazníkom bol Úrad pre sčítanie ľudu v USA, ďalší zákazníci boli predovšetkým z okruhu americkej armády (letectvo, kartografia, námorníctva a pod.), ale aj veľké americké firmy (</a:t>
            </a:r>
            <a:r>
              <a:rPr lang="sk-SK" err="1"/>
              <a:t>Remington</a:t>
            </a:r>
            <a:r>
              <a:rPr lang="sk-SK"/>
              <a:t> </a:t>
            </a:r>
            <a:r>
              <a:rPr lang="sk-SK" err="1"/>
              <a:t>Rand</a:t>
            </a:r>
            <a:r>
              <a:rPr lang="sk-SK"/>
              <a:t>, General Electric, U.S. Steel, atď.)</a:t>
            </a:r>
          </a:p>
          <a:p>
            <a:pPr lvl="4"/>
            <a:r>
              <a:rPr lang="sk-SK"/>
              <a:t>cena bola pohyblivá (skôr stúpala), postupne prekročila milión USD</a:t>
            </a:r>
          </a:p>
          <a:p>
            <a:pPr lvl="2"/>
            <a:endParaRPr lang="sk-SK"/>
          </a:p>
          <a:p>
            <a:pPr marL="914400" lvl="2" indent="0">
              <a:buNone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4647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Prvá generácia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1103512" cy="4159343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002060"/>
                </a:solidFill>
              </a:rPr>
              <a:t>Elektrónka</a:t>
            </a:r>
          </a:p>
          <a:p>
            <a:pPr lvl="1"/>
            <a:r>
              <a:rPr lang="sk-SK">
                <a:solidFill>
                  <a:srgbClr val="C00000"/>
                </a:solidFill>
              </a:rPr>
              <a:t>UNIVAC  - </a:t>
            </a:r>
            <a:r>
              <a:rPr lang="sk-SK" err="1">
                <a:solidFill>
                  <a:srgbClr val="C00000"/>
                </a:solidFill>
              </a:rPr>
              <a:t>Universal</a:t>
            </a:r>
            <a:r>
              <a:rPr lang="sk-SK">
                <a:solidFill>
                  <a:srgbClr val="C00000"/>
                </a:solidFill>
              </a:rPr>
              <a:t> </a:t>
            </a:r>
            <a:r>
              <a:rPr lang="sk-SK" err="1">
                <a:solidFill>
                  <a:srgbClr val="C00000"/>
                </a:solidFill>
              </a:rPr>
              <a:t>Automatic</a:t>
            </a:r>
            <a:r>
              <a:rPr lang="sk-SK">
                <a:solidFill>
                  <a:srgbClr val="C00000"/>
                </a:solidFill>
              </a:rPr>
              <a:t> </a:t>
            </a:r>
            <a:r>
              <a:rPr lang="sk-SK" err="1">
                <a:solidFill>
                  <a:srgbClr val="C00000"/>
                </a:solidFill>
              </a:rPr>
              <a:t>Computer</a:t>
            </a:r>
            <a:endParaRPr lang="sk-SK"/>
          </a:p>
          <a:p>
            <a:pPr lvl="3"/>
            <a:r>
              <a:rPr lang="sk-SK"/>
              <a:t>bol potomkom ENIAC (zostavili ho tí istí ľudia)</a:t>
            </a:r>
          </a:p>
          <a:p>
            <a:pPr lvl="3"/>
            <a:r>
              <a:rPr lang="sk-SK"/>
              <a:t>pôvodne nebol vybavený zariadením pre prácu </a:t>
            </a:r>
          </a:p>
          <a:p>
            <a:pPr marL="1371600" lvl="3" indent="0">
              <a:buNone/>
            </a:pPr>
            <a:r>
              <a:rPr lang="sk-SK"/>
              <a:t>    s dierkovanými štítkami, čo bol zo začiatku jeho </a:t>
            </a:r>
          </a:p>
          <a:p>
            <a:pPr marL="1371600" lvl="3" indent="0">
              <a:buNone/>
            </a:pPr>
            <a:r>
              <a:rPr lang="sk-SK"/>
              <a:t>    veľký </a:t>
            </a:r>
            <a:r>
              <a:rPr lang="sk-SK" err="1"/>
              <a:t>handicap</a:t>
            </a:r>
            <a:r>
              <a:rPr lang="sk-SK"/>
              <a:t>. Postupne bol tento problém </a:t>
            </a:r>
          </a:p>
          <a:p>
            <a:pPr marL="1371600" lvl="3" indent="0">
              <a:buNone/>
            </a:pPr>
            <a:r>
              <a:rPr lang="sk-SK"/>
              <a:t>    vyriešený a toto zariadenie bolo dodávané.</a:t>
            </a:r>
          </a:p>
          <a:p>
            <a:pPr lvl="3"/>
            <a:r>
              <a:rPr lang="sk-SK"/>
              <a:t>obsahoval približne 5200 elektrónok, </a:t>
            </a:r>
          </a:p>
          <a:p>
            <a:pPr lvl="3"/>
            <a:r>
              <a:rPr lang="sk-SK"/>
              <a:t>vážil 13 ton, pracoval na frekvencii 2,25 MHz</a:t>
            </a:r>
          </a:p>
          <a:p>
            <a:pPr lvl="3"/>
            <a:r>
              <a:rPr lang="sk-SK"/>
              <a:t>pracoval s číslami v dekadickom (desiatkovom) </a:t>
            </a:r>
          </a:p>
          <a:p>
            <a:pPr marL="1371600" lvl="3" indent="0">
              <a:buNone/>
            </a:pPr>
            <a:r>
              <a:rPr lang="sk-SK"/>
              <a:t>    zápise, používal tiež znamienko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13" y="3052491"/>
            <a:ext cx="48768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1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História vývoja počítačov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759742" cy="3599316"/>
          </a:xfrm>
        </p:spPr>
        <p:txBody>
          <a:bodyPr>
            <a:normAutofit/>
          </a:bodyPr>
          <a:lstStyle/>
          <a:p>
            <a:r>
              <a:rPr lang="sk-SK"/>
              <a:t>Úvod </a:t>
            </a:r>
          </a:p>
          <a:p>
            <a:pPr marL="457200" lvl="1" indent="0">
              <a:buNone/>
            </a:pPr>
            <a:r>
              <a:rPr lang="sk-SK"/>
              <a:t>Človek je lenivý tvor a preto sa snaží svoju prácu si uľahčiť výrobou rôznych zariadení. Človek pri počítaní robí chyby a preto potrebuje zariadenie, ktoré mu uľahčí počítanie. </a:t>
            </a:r>
          </a:p>
        </p:txBody>
      </p:sp>
    </p:spTree>
    <p:extLst>
      <p:ext uri="{BB962C8B-B14F-4D97-AF65-F5344CB8AC3E}">
        <p14:creationId xmlns:p14="http://schemas.microsoft.com/office/powerpoint/2010/main" val="2605681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Prvá generácia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1103512" cy="4159343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002060"/>
                </a:solidFill>
              </a:rPr>
              <a:t>Elektrónka</a:t>
            </a:r>
          </a:p>
          <a:p>
            <a:pPr lvl="1"/>
            <a:r>
              <a:rPr lang="sk-SK">
                <a:solidFill>
                  <a:srgbClr val="C00000"/>
                </a:solidFill>
              </a:rPr>
              <a:t>Epos 1</a:t>
            </a:r>
            <a:r>
              <a:rPr lang="sk-SK"/>
              <a:t>  </a:t>
            </a:r>
          </a:p>
          <a:p>
            <a:pPr lvl="2"/>
            <a:r>
              <a:rPr lang="sk-SK"/>
              <a:t>elektronický počítač dokončený v Československu v roku 1963 </a:t>
            </a:r>
          </a:p>
          <a:p>
            <a:pPr marL="914400" lvl="2" indent="0">
              <a:buNone/>
            </a:pPr>
            <a:r>
              <a:rPr lang="sk-SK"/>
              <a:t>   (rovnaký ústav a takmer rovnaký tím ako u počítača SAPO) </a:t>
            </a:r>
          </a:p>
          <a:p>
            <a:pPr lvl="2"/>
            <a:r>
              <a:rPr lang="sk-SK"/>
              <a:t>skladal sa z 8000 elektrónok. </a:t>
            </a:r>
          </a:p>
          <a:p>
            <a:pPr lvl="2"/>
            <a:r>
              <a:rPr lang="sk-SK"/>
              <a:t>do sériovej výroby sa nedostal, pretože bol veľmi poruchový, ale jeho prínos spočíval predovšetkým vo vyskúšaní niektorých originálnych postupov.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677" y="4575976"/>
            <a:ext cx="243840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60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Druhá generácia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0" y="2336873"/>
            <a:ext cx="10833169" cy="3599316"/>
          </a:xfrm>
        </p:spPr>
        <p:txBody>
          <a:bodyPr>
            <a:normAutofit/>
          </a:bodyPr>
          <a:lstStyle/>
          <a:p>
            <a:r>
              <a:rPr lang="sk-SK"/>
              <a:t>50. a 60. roky 20. storočia </a:t>
            </a:r>
          </a:p>
          <a:p>
            <a:r>
              <a:rPr lang="sk-SK"/>
              <a:t>prelomové obdobie </a:t>
            </a:r>
          </a:p>
          <a:p>
            <a:pPr lvl="1"/>
            <a:r>
              <a:rPr lang="sk-SK"/>
              <a:t>začali sa objavovať prvé stolové počítače, ktoré sa dostávali aj k "obyčajným" ľuďom </a:t>
            </a:r>
          </a:p>
          <a:p>
            <a:pPr marL="457200" lvl="1" indent="0">
              <a:buNone/>
            </a:pPr>
            <a:r>
              <a:rPr lang="sk-SK"/>
              <a:t>   (aj keď v žiadnom prípade ešte nešlo o domáce počítače dnes bežných rozmerov). </a:t>
            </a:r>
          </a:p>
          <a:p>
            <a:pPr lvl="1"/>
            <a:r>
              <a:rPr lang="sk-SK"/>
              <a:t>väčšinu známych počítačov vtedajšej doby by sme dnes označili ako "skriňový" počítač</a:t>
            </a:r>
          </a:p>
        </p:txBody>
      </p:sp>
    </p:spTree>
    <p:extLst>
      <p:ext uri="{BB962C8B-B14F-4D97-AF65-F5344CB8AC3E}">
        <p14:creationId xmlns:p14="http://schemas.microsoft.com/office/powerpoint/2010/main" val="3078243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Druhá generácia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0" y="2336873"/>
            <a:ext cx="10833169" cy="3599316"/>
          </a:xfrm>
        </p:spPr>
        <p:txBody>
          <a:bodyPr>
            <a:normAutofit/>
          </a:bodyPr>
          <a:lstStyle/>
          <a:p>
            <a:r>
              <a:rPr lang="sk-SK"/>
              <a:t>počítače druhej generácie boli založené na tranzistoroch </a:t>
            </a:r>
          </a:p>
          <a:p>
            <a:pPr lvl="1"/>
            <a:r>
              <a:rPr lang="sk-SK"/>
              <a:t>polovodič je pevná látka, ktorej elektrická vodivosť závisí na vnútorných alebo vonkajších podmienkach, to znamená, že vodivosť nie je stála a dá sa ovplyvňovať</a:t>
            </a:r>
          </a:p>
          <a:p>
            <a:pPr lvl="1"/>
            <a:r>
              <a:rPr lang="sk-SK">
                <a:solidFill>
                  <a:srgbClr val="002060"/>
                </a:solidFill>
              </a:rPr>
              <a:t>Tranzistor</a:t>
            </a:r>
          </a:p>
          <a:p>
            <a:pPr lvl="2"/>
            <a:r>
              <a:rPr lang="sk-SK"/>
              <a:t>tranzistorový efekt bol objavený roku 1947 v Bellových laboratóriách</a:t>
            </a:r>
          </a:p>
          <a:p>
            <a:pPr lvl="2"/>
            <a:r>
              <a:rPr lang="sk-SK"/>
              <a:t>za tento objav im bola roku 1956 udelená Nobelova cena za fyziku. </a:t>
            </a:r>
          </a:p>
          <a:p>
            <a:pPr lvl="2"/>
            <a:r>
              <a:rPr lang="sk-SK"/>
              <a:t>Tranzistor je polovodičová súčiastka, používajú sa polovodiče typu P a N</a:t>
            </a:r>
          </a:p>
          <a:p>
            <a:pPr lvl="2"/>
            <a:r>
              <a:rPr lang="sk-SK"/>
              <a:t>má tri elektródy - kolektor, bázu a </a:t>
            </a:r>
            <a:r>
              <a:rPr lang="sk-SK" err="1"/>
              <a:t>emitor</a:t>
            </a:r>
            <a:r>
              <a:rPr lang="sk-SK"/>
              <a:t> (u bipolárnych tranzistora) </a:t>
            </a:r>
          </a:p>
          <a:p>
            <a:pPr lvl="2"/>
            <a:r>
              <a:rPr lang="sk-SK"/>
              <a:t>podľa usporiadania použitých polovodičov rozlišujeme tranzistory PNP a NPN (prostredných je báza), na báze je pripojený prúd, jeho veľkosť ovláda prúd medzi </a:t>
            </a:r>
            <a:r>
              <a:rPr lang="sk-SK" err="1"/>
              <a:t>emitorom</a:t>
            </a:r>
            <a:r>
              <a:rPr lang="sk-SK"/>
              <a:t> a kolektorom.</a:t>
            </a:r>
          </a:p>
        </p:txBody>
      </p:sp>
    </p:spTree>
    <p:extLst>
      <p:ext uri="{BB962C8B-B14F-4D97-AF65-F5344CB8AC3E}">
        <p14:creationId xmlns:p14="http://schemas.microsoft.com/office/powerpoint/2010/main" val="3086536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Druhá generácia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0" y="2336873"/>
            <a:ext cx="10833169" cy="3599316"/>
          </a:xfrm>
        </p:spPr>
        <p:txBody>
          <a:bodyPr>
            <a:normAutofit/>
          </a:bodyPr>
          <a:lstStyle/>
          <a:p>
            <a:r>
              <a:rPr lang="sk-SK"/>
              <a:t>ďalšie vlastnosti počítačov druhej generácie:</a:t>
            </a:r>
          </a:p>
          <a:p>
            <a:pPr lvl="1"/>
            <a:r>
              <a:rPr lang="sk-SK"/>
              <a:t>dávkový systém práce </a:t>
            </a:r>
          </a:p>
          <a:p>
            <a:pPr lvl="2"/>
            <a:r>
              <a:rPr lang="sk-SK"/>
              <a:t>programy s dátami na spracovanie sú operátorom naskladané za seba, keď je jeden program dokončený, automaticky sa začne spracovávať ďalší program z dávky,</a:t>
            </a:r>
          </a:p>
          <a:p>
            <a:pPr lvl="1"/>
            <a:r>
              <a:rPr lang="sk-SK"/>
              <a:t>okrem </a:t>
            </a:r>
            <a:r>
              <a:rPr lang="sk-SK" err="1"/>
              <a:t>assembléru</a:t>
            </a:r>
            <a:r>
              <a:rPr lang="sk-SK"/>
              <a:t> sa objavujú ďalšie programovacie jazyky (napríklad FORTRAN, COBOL).</a:t>
            </a:r>
          </a:p>
          <a:p>
            <a:pPr lvl="1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4519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Druhá generácia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0" y="2336873"/>
            <a:ext cx="10833169" cy="3599316"/>
          </a:xfrm>
        </p:spPr>
        <p:txBody>
          <a:bodyPr>
            <a:normAutofit fontScale="92500" lnSpcReduction="20000"/>
          </a:bodyPr>
          <a:lstStyle/>
          <a:p>
            <a:r>
              <a:rPr lang="sk-SK"/>
              <a:t>počítače druhej generácie:</a:t>
            </a:r>
          </a:p>
          <a:p>
            <a:pPr lvl="1"/>
            <a:r>
              <a:rPr lang="sk-SK">
                <a:solidFill>
                  <a:srgbClr val="C00000"/>
                </a:solidFill>
              </a:rPr>
              <a:t>PDP-1</a:t>
            </a:r>
            <a:r>
              <a:rPr lang="sk-SK"/>
              <a:t> firmy DEC</a:t>
            </a:r>
          </a:p>
          <a:p>
            <a:pPr lvl="2"/>
            <a:r>
              <a:rPr lang="sk-SK"/>
              <a:t>mal približné rozmery skrine a bol určený pre väčšie firmy </a:t>
            </a:r>
          </a:p>
          <a:p>
            <a:pPr lvl="2"/>
            <a:r>
              <a:rPr lang="sk-SK"/>
              <a:t>predalo sa celkom 55 kusu, bol to komerčne veľmi úspešný stroj </a:t>
            </a:r>
          </a:p>
          <a:p>
            <a:pPr lvl="2"/>
            <a:r>
              <a:rPr lang="sk-SK"/>
              <a:t>pre tento počítač vznikol prvý UNIX  </a:t>
            </a:r>
          </a:p>
          <a:p>
            <a:pPr lvl="1"/>
            <a:r>
              <a:rPr lang="sk-SK">
                <a:solidFill>
                  <a:srgbClr val="C00000"/>
                </a:solidFill>
              </a:rPr>
              <a:t>MSP </a:t>
            </a:r>
            <a:r>
              <a:rPr lang="sk-SK"/>
              <a:t>(</a:t>
            </a:r>
            <a:r>
              <a:rPr lang="sk-SK">
                <a:solidFill>
                  <a:srgbClr val="C00000"/>
                </a:solidFill>
              </a:rPr>
              <a:t>M</a:t>
            </a:r>
            <a:r>
              <a:rPr lang="sk-SK"/>
              <a:t>alý </a:t>
            </a:r>
            <a:r>
              <a:rPr lang="sk-SK">
                <a:solidFill>
                  <a:srgbClr val="C00000"/>
                </a:solidFill>
              </a:rPr>
              <a:t>S</a:t>
            </a:r>
            <a:r>
              <a:rPr lang="sk-SK"/>
              <a:t>tolný </a:t>
            </a:r>
            <a:r>
              <a:rPr lang="sk-SK">
                <a:solidFill>
                  <a:srgbClr val="C00000"/>
                </a:solidFill>
              </a:rPr>
              <a:t>P</a:t>
            </a:r>
            <a:r>
              <a:rPr lang="sk-SK"/>
              <a:t>očítač, 1965)</a:t>
            </a:r>
          </a:p>
          <a:p>
            <a:pPr lvl="2"/>
            <a:r>
              <a:rPr lang="sk-SK"/>
              <a:t>prvým komerčne dostupným československým tranzistorovým počítačom </a:t>
            </a:r>
          </a:p>
          <a:p>
            <a:pPr lvl="1"/>
            <a:r>
              <a:rPr lang="sk-SK">
                <a:solidFill>
                  <a:srgbClr val="C00000"/>
                </a:solidFill>
              </a:rPr>
              <a:t>DP 100</a:t>
            </a:r>
          </a:p>
          <a:p>
            <a:pPr lvl="2"/>
            <a:r>
              <a:rPr lang="sk-SK"/>
              <a:t>vyvinutý pre hromadné spracovanie dát, taktiež komerčne úspešný. </a:t>
            </a:r>
          </a:p>
          <a:p>
            <a:pPr lvl="1"/>
            <a:r>
              <a:rPr lang="sk-SK">
                <a:solidFill>
                  <a:srgbClr val="C00000"/>
                </a:solidFill>
              </a:rPr>
              <a:t>Epos 2</a:t>
            </a:r>
          </a:p>
          <a:p>
            <a:pPr lvl="2"/>
            <a:r>
              <a:rPr lang="sk-SK"/>
              <a:t>pokračovanie počítača Epos 1 z prvej generácie, </a:t>
            </a:r>
          </a:p>
          <a:p>
            <a:pPr lvl="2"/>
            <a:r>
              <a:rPr lang="sk-SK"/>
              <a:t>bol zložený z polovodičových zariadení (diód a tranzistora)</a:t>
            </a:r>
          </a:p>
          <a:p>
            <a:pPr lvl="2"/>
            <a:r>
              <a:rPr lang="sk-SK"/>
              <a:t>jeho sériová výroba začala roku 1969.</a:t>
            </a:r>
          </a:p>
          <a:p>
            <a:pPr lvl="1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5502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Tretia generácia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05985"/>
          </a:xfrm>
        </p:spPr>
        <p:txBody>
          <a:bodyPr>
            <a:normAutofit fontScale="92500" lnSpcReduction="20000"/>
          </a:bodyPr>
          <a:lstStyle/>
          <a:p>
            <a:r>
              <a:rPr lang="sk-SK"/>
              <a:t>Integrované obvod</a:t>
            </a:r>
          </a:p>
          <a:p>
            <a:pPr lvl="1"/>
            <a:r>
              <a:rPr lang="sk-SK"/>
              <a:t>elektronická súčiastka integrujúca drobnejšie súčiastky (tranzistory, rezistory, </a:t>
            </a:r>
          </a:p>
          <a:p>
            <a:pPr marL="457200" lvl="1" indent="0">
              <a:buNone/>
            </a:pPr>
            <a:r>
              <a:rPr lang="sk-SK"/>
              <a:t>   kondenzátory, a pod.) na jednej polovodičovej doske (obvykle kremíkovej), v </a:t>
            </a:r>
          </a:p>
          <a:p>
            <a:pPr marL="457200" lvl="1" indent="0">
              <a:buNone/>
            </a:pPr>
            <a:r>
              <a:rPr lang="sk-SK"/>
              <a:t>   plastovom puzdre</a:t>
            </a:r>
          </a:p>
          <a:p>
            <a:r>
              <a:rPr lang="sk-SK"/>
              <a:t>bol vynájdený v spoločnosti Texas Instruments roku 1958. </a:t>
            </a:r>
          </a:p>
          <a:p>
            <a:r>
              <a:rPr lang="sk-SK"/>
              <a:t>vlastnosti počítačov tretej generácie:</a:t>
            </a:r>
          </a:p>
          <a:p>
            <a:pPr lvl="1"/>
            <a:r>
              <a:rPr lang="sk-SK"/>
              <a:t>prvé operačné systémy (CP / M a pod.),</a:t>
            </a:r>
          </a:p>
          <a:p>
            <a:pPr lvl="1"/>
            <a:r>
              <a:rPr lang="sk-SK"/>
              <a:t>vyššia programovacie jazyky (napríklad ALGOL, LISP, Pascal, BASIC),</a:t>
            </a:r>
          </a:p>
          <a:p>
            <a:pPr lvl="1"/>
            <a:r>
              <a:rPr lang="sk-SK"/>
              <a:t>disketová mechanika (8“ od IBM, rok 1971),</a:t>
            </a:r>
          </a:p>
          <a:p>
            <a:pPr lvl="1"/>
            <a:r>
              <a:rPr lang="sk-SK"/>
              <a:t>možnosť paralelného spracovania dát</a:t>
            </a:r>
          </a:p>
          <a:p>
            <a:r>
              <a:rPr lang="sk-SK"/>
              <a:t>hlavnými zástupcami tejto generácie sú IBM </a:t>
            </a:r>
            <a:r>
              <a:rPr lang="sk-SK" err="1"/>
              <a:t>System</a:t>
            </a:r>
            <a:r>
              <a:rPr lang="sk-SK"/>
              <a:t> 360, Siemens, </a:t>
            </a:r>
            <a:r>
              <a:rPr lang="sk-SK" err="1"/>
              <a:t>Tesla</a:t>
            </a:r>
            <a:r>
              <a:rPr lang="sk-SK"/>
              <a:t> </a:t>
            </a:r>
          </a:p>
          <a:p>
            <a:pPr marL="0" indent="0">
              <a:buNone/>
            </a:pPr>
            <a:r>
              <a:rPr lang="sk-SK"/>
              <a:t>   200 a 300</a:t>
            </a:r>
          </a:p>
        </p:txBody>
      </p:sp>
    </p:spTree>
    <p:extLst>
      <p:ext uri="{BB962C8B-B14F-4D97-AF65-F5344CB8AC3E}">
        <p14:creationId xmlns:p14="http://schemas.microsoft.com/office/powerpoint/2010/main" val="4103143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Tri a pol-ta generácia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705947" cy="3599316"/>
          </a:xfrm>
        </p:spPr>
        <p:txBody>
          <a:bodyPr>
            <a:normAutofit/>
          </a:bodyPr>
          <a:lstStyle/>
          <a:p>
            <a:r>
              <a:rPr lang="sk-SK"/>
              <a:t>z dôvodu rýchleho technického rozvoja rozlišujeme </a:t>
            </a:r>
            <a:r>
              <a:rPr lang="sk-SK" err="1"/>
              <a:t>trí</a:t>
            </a:r>
            <a:r>
              <a:rPr lang="sk-SK"/>
              <a:t> a </a:t>
            </a:r>
            <a:r>
              <a:rPr lang="sk-SK" err="1"/>
              <a:t>poltu</a:t>
            </a:r>
            <a:r>
              <a:rPr lang="sk-SK"/>
              <a:t> generáciu. </a:t>
            </a:r>
          </a:p>
          <a:p>
            <a:r>
              <a:rPr lang="sk-SK"/>
              <a:t>má tieto vlastnosti</a:t>
            </a:r>
          </a:p>
          <a:p>
            <a:pPr lvl="1"/>
            <a:r>
              <a:rPr lang="sk-SK"/>
              <a:t>používajú sa integrované obvody vysokej integrácie,</a:t>
            </a:r>
          </a:p>
          <a:p>
            <a:pPr lvl="1"/>
            <a:r>
              <a:rPr lang="sk-SK"/>
              <a:t>mikroprocesory, minipočítač, terminály, obrazovka,</a:t>
            </a:r>
          </a:p>
          <a:p>
            <a:pPr lvl="1"/>
            <a:r>
              <a:rPr lang="sk-SK"/>
              <a:t>prvý mikroprocesory firiem Intel a Motorola.</a:t>
            </a:r>
          </a:p>
          <a:p>
            <a:r>
              <a:rPr lang="sk-SK"/>
              <a:t>Intel 4004 (vývoj začal roku 1971) </a:t>
            </a:r>
          </a:p>
          <a:p>
            <a:pPr lvl="1"/>
            <a:r>
              <a:rPr lang="sk-SK"/>
              <a:t>prvý 4-bitový mikroprocesor  </a:t>
            </a:r>
          </a:p>
          <a:p>
            <a:pPr lvl="1"/>
            <a:r>
              <a:rPr lang="sk-SK"/>
              <a:t>vznikol na zákazku japonskej firmy </a:t>
            </a:r>
            <a:r>
              <a:rPr lang="sk-SK" err="1"/>
              <a:t>Busicom</a:t>
            </a:r>
            <a:r>
              <a:rPr lang="sk-SK"/>
              <a:t> a bol </a:t>
            </a:r>
            <a:r>
              <a:rPr lang="sk-SK" err="1"/>
              <a:t>určeny</a:t>
            </a:r>
            <a:r>
              <a:rPr lang="sk-SK"/>
              <a:t> do </a:t>
            </a:r>
            <a:r>
              <a:rPr lang="sk-SK" err="1"/>
              <a:t>kalkullačky</a:t>
            </a:r>
            <a:r>
              <a:rPr lang="sk-SK"/>
              <a:t>. </a:t>
            </a:r>
          </a:p>
          <a:p>
            <a:pPr lvl="1"/>
            <a:r>
              <a:rPr lang="sk-SK"/>
              <a:t>spoločnosť Intel uvedomila možnosti tohto výrobku a pokračovala v jeho vývoji.</a:t>
            </a:r>
          </a:p>
        </p:txBody>
      </p:sp>
    </p:spTree>
    <p:extLst>
      <p:ext uri="{BB962C8B-B14F-4D97-AF65-F5344CB8AC3E}">
        <p14:creationId xmlns:p14="http://schemas.microsoft.com/office/powerpoint/2010/main" val="4102312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Tri a pol-ta generácia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974123" cy="3599316"/>
          </a:xfrm>
        </p:spPr>
        <p:txBody>
          <a:bodyPr>
            <a:normAutofit lnSpcReduction="10000"/>
          </a:bodyPr>
          <a:lstStyle/>
          <a:p>
            <a:r>
              <a:rPr lang="sk-SK"/>
              <a:t>Rýdzo československé počítače už v tej dobe nevznikali,  </a:t>
            </a:r>
          </a:p>
          <a:p>
            <a:pPr lvl="1"/>
            <a:r>
              <a:rPr lang="sk-SK"/>
              <a:t>štátom bola uplatňovaná politika povinného dovozu počítačov a komponentov z východného bloku, predovšetkým zo Sovietskeho zväzu </a:t>
            </a:r>
          </a:p>
          <a:p>
            <a:pPr marL="457200" lvl="1" indent="0">
              <a:buNone/>
            </a:pPr>
            <a:r>
              <a:rPr lang="sk-SK">
                <a:solidFill>
                  <a:srgbClr val="C00000"/>
                </a:solidFill>
              </a:rPr>
              <a:t>   JSEP - Jednotný Systém Elektronických Počítačov</a:t>
            </a:r>
            <a:r>
              <a:rPr lang="sk-SK"/>
              <a:t> </a:t>
            </a:r>
          </a:p>
          <a:p>
            <a:pPr marL="457200" lvl="1" indent="0">
              <a:buNone/>
            </a:pPr>
            <a:r>
              <a:rPr lang="sk-SK"/>
              <a:t>   ak sa vyvíjalo niečo nové, tak pod taktovkou Sovietskeho zväzu. </a:t>
            </a:r>
          </a:p>
          <a:p>
            <a:pPr marL="457200" lvl="1" indent="0">
              <a:buNone/>
            </a:pPr>
            <a:r>
              <a:rPr lang="sk-SK"/>
              <a:t>   To znamenalo koniec samostatného vývoja na dlhú dobu. </a:t>
            </a:r>
          </a:p>
          <a:p>
            <a:pPr marL="457200" lvl="1" indent="0">
              <a:buNone/>
            </a:pPr>
            <a:r>
              <a:rPr lang="sk-SK"/>
              <a:t>   Napriek tomu boli u nás počítače vyrábané (napríklad </a:t>
            </a:r>
            <a:r>
              <a:rPr lang="sk-SK" err="1"/>
              <a:t>Tesla</a:t>
            </a:r>
            <a:r>
              <a:rPr lang="sk-SK"/>
              <a:t> 200 z roku 1969)</a:t>
            </a:r>
          </a:p>
          <a:p>
            <a:pPr lvl="1"/>
            <a:r>
              <a:rPr lang="sk-SK"/>
              <a:t>v rámci projektu JSEP2 boli vyvinuté počítače EC1025, EC1026 a EC1065</a:t>
            </a:r>
          </a:p>
          <a:p>
            <a:pPr lvl="1"/>
            <a:r>
              <a:rPr lang="sk-SK"/>
              <a:t>ďalší spoločný projekt východného bloku štátu bol </a:t>
            </a:r>
          </a:p>
          <a:p>
            <a:pPr marL="457200" lvl="1" indent="0">
              <a:buNone/>
            </a:pPr>
            <a:r>
              <a:rPr lang="sk-SK">
                <a:solidFill>
                  <a:srgbClr val="C00000"/>
                </a:solidFill>
              </a:rPr>
              <a:t>   SMEP</a:t>
            </a:r>
            <a:r>
              <a:rPr lang="sk-SK"/>
              <a:t> </a:t>
            </a:r>
            <a:r>
              <a:rPr lang="sk-SK">
                <a:solidFill>
                  <a:srgbClr val="C00000"/>
                </a:solidFill>
              </a:rPr>
              <a:t>- Systém Malých Elektronických Počítačov</a:t>
            </a:r>
            <a:r>
              <a:rPr lang="sk-SK"/>
              <a:t> </a:t>
            </a:r>
          </a:p>
          <a:p>
            <a:pPr marL="457200" lvl="1" indent="0">
              <a:buNone/>
            </a:pPr>
            <a:r>
              <a:rPr lang="sk-SK"/>
              <a:t>   kam je možné zaradiť prvé klony počítačov IBM PC</a:t>
            </a:r>
          </a:p>
        </p:txBody>
      </p:sp>
    </p:spTree>
    <p:extLst>
      <p:ext uri="{BB962C8B-B14F-4D97-AF65-F5344CB8AC3E}">
        <p14:creationId xmlns:p14="http://schemas.microsoft.com/office/powerpoint/2010/main" val="1012541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Štvrtá generácia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705947" cy="3599316"/>
          </a:xfrm>
        </p:spPr>
        <p:txBody>
          <a:bodyPr>
            <a:normAutofit/>
          </a:bodyPr>
          <a:lstStyle/>
          <a:p>
            <a:r>
              <a:rPr lang="sk-SK"/>
              <a:t>trvá dodnes</a:t>
            </a:r>
          </a:p>
          <a:p>
            <a:r>
              <a:rPr lang="sk-SK"/>
              <a:t>integrované obvody veľmi vysokej integrácie</a:t>
            </a:r>
          </a:p>
          <a:p>
            <a:r>
              <a:rPr lang="sk-SK"/>
              <a:t>objavila sa prvá mechanika CD-ROM (rok 1984) </a:t>
            </a:r>
          </a:p>
          <a:p>
            <a:r>
              <a:rPr lang="sk-SK"/>
              <a:t>dostupné osobné počítače sú najskôr 8-bitové (</a:t>
            </a:r>
            <a:r>
              <a:rPr lang="sk-SK" err="1"/>
              <a:t>Altair</a:t>
            </a:r>
            <a:r>
              <a:rPr lang="sk-SK"/>
              <a:t>, IBM, Apple, </a:t>
            </a:r>
            <a:r>
              <a:rPr lang="sk-SK" err="1"/>
              <a:t>Commodore</a:t>
            </a:r>
            <a:r>
              <a:rPr lang="sk-SK"/>
              <a:t>, </a:t>
            </a:r>
            <a:r>
              <a:rPr lang="sk-SK" err="1"/>
              <a:t>Atari</a:t>
            </a:r>
            <a:r>
              <a:rPr lang="sk-SK"/>
              <a:t>, ZX </a:t>
            </a:r>
            <a:r>
              <a:rPr lang="sk-SK" err="1"/>
              <a:t>Sinclair</a:t>
            </a:r>
            <a:r>
              <a:rPr lang="sk-SK"/>
              <a:t>), neskôr 16-bitové (IBM, Apple,...)</a:t>
            </a:r>
          </a:p>
          <a:p>
            <a:r>
              <a:rPr lang="sk-SK"/>
              <a:t>objavil sa tiež prvý štandard pre napájanie počítača - AT (</a:t>
            </a:r>
            <a:r>
              <a:rPr lang="sk-SK" err="1"/>
              <a:t>Advanced</a:t>
            </a:r>
            <a:r>
              <a:rPr lang="sk-SK"/>
              <a:t> </a:t>
            </a:r>
            <a:r>
              <a:rPr lang="sk-SK" err="1"/>
              <a:t>Technology</a:t>
            </a:r>
            <a:r>
              <a:rPr lang="sk-SK"/>
              <a:t>, neskôr ATX – </a:t>
            </a:r>
            <a:r>
              <a:rPr lang="sk-SK" err="1"/>
              <a:t>Advanced</a:t>
            </a:r>
            <a:r>
              <a:rPr lang="sk-SK"/>
              <a:t> </a:t>
            </a:r>
            <a:r>
              <a:rPr lang="sk-SK" err="1"/>
              <a:t>Technology</a:t>
            </a:r>
            <a:r>
              <a:rPr lang="sk-SK"/>
              <a:t> </a:t>
            </a:r>
            <a:r>
              <a:rPr lang="sk-SK" err="1"/>
              <a:t>eXtended</a:t>
            </a:r>
            <a:r>
              <a:rPr lang="sk-SK"/>
              <a:t>)</a:t>
            </a:r>
          </a:p>
          <a:p>
            <a:r>
              <a:rPr lang="sk-SK"/>
              <a:t>prvý osobný počítač, ktorý tento štandard splňoval, bol IBM PC AT.</a:t>
            </a:r>
          </a:p>
        </p:txBody>
      </p:sp>
    </p:spTree>
    <p:extLst>
      <p:ext uri="{BB962C8B-B14F-4D97-AF65-F5344CB8AC3E}">
        <p14:creationId xmlns:p14="http://schemas.microsoft.com/office/powerpoint/2010/main" val="1809651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Štvrtá generácia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705947" cy="3599316"/>
          </a:xfrm>
        </p:spPr>
        <p:txBody>
          <a:bodyPr>
            <a:normAutofit fontScale="92500" lnSpcReduction="10000"/>
          </a:bodyPr>
          <a:lstStyle/>
          <a:p>
            <a:r>
              <a:rPr lang="sk-SK" err="1">
                <a:solidFill>
                  <a:srgbClr val="C00000"/>
                </a:solidFill>
              </a:rPr>
              <a:t>Altair</a:t>
            </a:r>
            <a:r>
              <a:rPr lang="sk-SK">
                <a:solidFill>
                  <a:srgbClr val="C00000"/>
                </a:solidFill>
              </a:rPr>
              <a:t> 8800 </a:t>
            </a:r>
            <a:r>
              <a:rPr lang="sk-SK"/>
              <a:t>(rok 1975)</a:t>
            </a:r>
          </a:p>
          <a:p>
            <a:pPr lvl="1"/>
            <a:r>
              <a:rPr lang="sk-SK"/>
              <a:t>prvým komerčne úspešným počítačom určeným pre domácnosti</a:t>
            </a:r>
          </a:p>
          <a:p>
            <a:pPr lvl="1"/>
            <a:r>
              <a:rPr lang="sk-SK"/>
              <a:t>nepredával sa však "vcelku", zákazník dostal komponenty a návod a tento počítač si vlastnoručne poskladal. </a:t>
            </a:r>
          </a:p>
          <a:p>
            <a:r>
              <a:rPr lang="sk-SK">
                <a:solidFill>
                  <a:srgbClr val="C00000"/>
                </a:solidFill>
              </a:rPr>
              <a:t>Apple II</a:t>
            </a:r>
          </a:p>
          <a:p>
            <a:pPr lvl="1"/>
            <a:r>
              <a:rPr lang="sk-SK"/>
              <a:t>znamenal revolúciu v domácich počítačoch</a:t>
            </a:r>
          </a:p>
          <a:p>
            <a:r>
              <a:rPr lang="sk-SK">
                <a:solidFill>
                  <a:srgbClr val="C00000"/>
                </a:solidFill>
              </a:rPr>
              <a:t>IBM PC 5150 </a:t>
            </a:r>
            <a:r>
              <a:rPr lang="sk-SK"/>
              <a:t>(rok 1981)</a:t>
            </a:r>
          </a:p>
          <a:p>
            <a:pPr lvl="1"/>
            <a:r>
              <a:rPr lang="sk-SK"/>
              <a:t>dodávaný s operačným systémom MS-DOS</a:t>
            </a:r>
          </a:p>
          <a:p>
            <a:r>
              <a:rPr lang="sk-SK" err="1">
                <a:solidFill>
                  <a:srgbClr val="C00000"/>
                </a:solidFill>
              </a:rPr>
              <a:t>GRiD</a:t>
            </a:r>
            <a:r>
              <a:rPr lang="sk-SK">
                <a:solidFill>
                  <a:srgbClr val="C00000"/>
                </a:solidFill>
              </a:rPr>
              <a:t> </a:t>
            </a:r>
            <a:r>
              <a:rPr lang="sk-SK" err="1">
                <a:solidFill>
                  <a:srgbClr val="C00000"/>
                </a:solidFill>
              </a:rPr>
              <a:t>Compass</a:t>
            </a:r>
            <a:r>
              <a:rPr lang="sk-SK">
                <a:solidFill>
                  <a:srgbClr val="C00000"/>
                </a:solidFill>
              </a:rPr>
              <a:t> 1100 </a:t>
            </a:r>
            <a:r>
              <a:rPr lang="sk-SK"/>
              <a:t>(Roku 1982)</a:t>
            </a:r>
          </a:p>
          <a:p>
            <a:pPr lvl="1"/>
            <a:r>
              <a:rPr lang="sk-SK"/>
              <a:t>predchodca prenosných počítačov (notebooku), </a:t>
            </a:r>
          </a:p>
          <a:p>
            <a:pPr lvl="1"/>
            <a:r>
              <a:rPr lang="sk-SK"/>
              <a:t>vážil 5 kg, bol vybavený modemom a plochou obrazovkou, ale nemal disk</a:t>
            </a:r>
          </a:p>
        </p:txBody>
      </p:sp>
    </p:spTree>
    <p:extLst>
      <p:ext uri="{BB962C8B-B14F-4D97-AF65-F5344CB8AC3E}">
        <p14:creationId xmlns:p14="http://schemas.microsoft.com/office/powerpoint/2010/main" val="2419537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Kamenná doba počítačov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666190" cy="3599316"/>
          </a:xfrm>
        </p:spPr>
        <p:txBody>
          <a:bodyPr>
            <a:normAutofit/>
          </a:bodyPr>
          <a:lstStyle/>
          <a:p>
            <a:r>
              <a:rPr lang="sk-SK"/>
              <a:t>zariadenia, ktoré uľahčujú počítanie</a:t>
            </a:r>
          </a:p>
          <a:p>
            <a:pPr marL="457200" lvl="1" indent="0">
              <a:buNone/>
            </a:pPr>
            <a:r>
              <a:rPr lang="sk-SK" err="1">
                <a:solidFill>
                  <a:srgbClr val="002060"/>
                </a:solidFill>
              </a:rPr>
              <a:t>Abakus</a:t>
            </a:r>
            <a:r>
              <a:rPr lang="sk-SK"/>
              <a:t> </a:t>
            </a:r>
          </a:p>
          <a:p>
            <a:pPr marL="457200" lvl="1" indent="0">
              <a:buNone/>
            </a:pPr>
            <a:r>
              <a:rPr lang="sk-SK"/>
              <a:t>	prvý ľudský stroj na počítanie sa používal už 2500 rokov pre Kristom</a:t>
            </a:r>
          </a:p>
          <a:p>
            <a:pPr marL="457200" lvl="1" indent="0">
              <a:buNone/>
            </a:pPr>
            <a:r>
              <a:rPr lang="sk-SK"/>
              <a:t>	v starovekom Egypte mala tvar dosky z vypálenej hliny, v ktorej boli vyryté zvislé 		žliabky v nich sa posúvali nahor i nadol „počítacie“ kamienky. </a:t>
            </a:r>
          </a:p>
          <a:p>
            <a:pPr marL="457200" lvl="1" indent="0">
              <a:buNone/>
            </a:pPr>
            <a:r>
              <a:rPr lang="sk-SK"/>
              <a:t>	</a:t>
            </a:r>
            <a:r>
              <a:rPr lang="sk-SK" err="1">
                <a:solidFill>
                  <a:srgbClr val="FFFF00"/>
                </a:solidFill>
              </a:rPr>
              <a:t>Rímania</a:t>
            </a:r>
            <a:r>
              <a:rPr lang="sk-SK">
                <a:solidFill>
                  <a:srgbClr val="FFFF00"/>
                </a:solidFill>
              </a:rPr>
              <a:t> zdokonalili </a:t>
            </a:r>
            <a:r>
              <a:rPr lang="sk-SK" err="1">
                <a:solidFill>
                  <a:srgbClr val="FFFF00"/>
                </a:solidFill>
              </a:rPr>
              <a:t>abakus</a:t>
            </a:r>
            <a:r>
              <a:rPr lang="sk-SK">
                <a:solidFill>
                  <a:srgbClr val="FFFF00"/>
                </a:solidFill>
              </a:rPr>
              <a:t>:</a:t>
            </a:r>
            <a:r>
              <a:rPr lang="sk-SK">
                <a:solidFill>
                  <a:srgbClr val="C00000"/>
                </a:solidFill>
              </a:rPr>
              <a:t> nahradili hlinu bronzom a v drážkach sa pohybovalo 		9 kamienkov alebo 1 väčší v hodnote 5 a 4 malé kamienky </a:t>
            </a:r>
          </a:p>
          <a:p>
            <a:pPr marL="457200" lvl="1" indent="0">
              <a:buNone/>
            </a:pPr>
            <a:r>
              <a:rPr lang="sk-SK"/>
              <a:t>	každý žliabok označoval jeden číselný rad (pre jednotky, desiatky, stovky a 			podobne), navyše tu bol žliabok určený pre dvanástiny  </a:t>
            </a:r>
          </a:p>
          <a:p>
            <a:pPr marL="457200" lvl="1" indent="0">
              <a:buNone/>
            </a:pPr>
            <a:r>
              <a:rPr lang="sk-SK"/>
              <a:t>	tento </a:t>
            </a:r>
            <a:r>
              <a:rPr lang="sk-SK" err="1"/>
              <a:t>abakus</a:t>
            </a:r>
            <a:r>
              <a:rPr lang="sk-SK"/>
              <a:t> umožňoval základné aritmetické operácie i s veľkými číslami. </a:t>
            </a:r>
          </a:p>
          <a:p>
            <a:pPr lvl="1"/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95" y="0"/>
            <a:ext cx="4086305" cy="272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221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Štvrtá generácia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705947" cy="3599316"/>
          </a:xfrm>
        </p:spPr>
        <p:txBody>
          <a:bodyPr>
            <a:normAutofit lnSpcReduction="10000"/>
          </a:bodyPr>
          <a:lstStyle/>
          <a:p>
            <a:r>
              <a:rPr lang="sk-SK">
                <a:solidFill>
                  <a:srgbClr val="C00000"/>
                </a:solidFill>
              </a:rPr>
              <a:t>IQ-151</a:t>
            </a:r>
            <a:r>
              <a:rPr lang="sk-SK"/>
              <a:t> (rok 1984) </a:t>
            </a:r>
          </a:p>
          <a:p>
            <a:pPr lvl="1"/>
            <a:r>
              <a:rPr lang="sk-SK"/>
              <a:t>mal procesor </a:t>
            </a:r>
            <a:r>
              <a:rPr lang="sk-SK" err="1"/>
              <a:t>Tesla</a:t>
            </a:r>
            <a:r>
              <a:rPr lang="sk-SK"/>
              <a:t> MHB 8080 a 32 KB operačnej pamäte</a:t>
            </a:r>
          </a:p>
          <a:p>
            <a:pPr lvl="1"/>
            <a:r>
              <a:rPr lang="sk-SK"/>
              <a:t>tzv. "</a:t>
            </a:r>
            <a:r>
              <a:rPr lang="sk-SK" err="1"/>
              <a:t>Ikvéčko</a:t>
            </a:r>
            <a:r>
              <a:rPr lang="sk-SK"/>
              <a:t>", využívaný na školách pri výučbe programovania</a:t>
            </a:r>
          </a:p>
          <a:p>
            <a:pPr lvl="1"/>
            <a:r>
              <a:rPr lang="sk-SK"/>
              <a:t>mal veľmi zlú klávesnicou (klávesy sa ťažko stláčali) a tým, ako moc "topil"</a:t>
            </a:r>
          </a:p>
          <a:p>
            <a:r>
              <a:rPr lang="sk-SK">
                <a:solidFill>
                  <a:srgbClr val="C00000"/>
                </a:solidFill>
              </a:rPr>
              <a:t>PMD </a:t>
            </a:r>
            <a:r>
              <a:rPr lang="sk-SK"/>
              <a:t>(od roku 1985)</a:t>
            </a:r>
          </a:p>
          <a:p>
            <a:pPr lvl="1"/>
            <a:r>
              <a:rPr lang="sk-SK"/>
              <a:t>dostali sa do škôl v Československu  </a:t>
            </a:r>
          </a:p>
          <a:p>
            <a:r>
              <a:rPr lang="sk-SK">
                <a:solidFill>
                  <a:srgbClr val="C00000"/>
                </a:solidFill>
              </a:rPr>
              <a:t>Didaktik</a:t>
            </a:r>
            <a:r>
              <a:rPr lang="sk-SK"/>
              <a:t> (kompatibilný s ZX </a:t>
            </a:r>
            <a:r>
              <a:rPr lang="sk-SK" err="1"/>
              <a:t>Spectrum</a:t>
            </a:r>
            <a:r>
              <a:rPr lang="sk-SK"/>
              <a:t>) a </a:t>
            </a:r>
            <a:r>
              <a:rPr lang="sk-SK" err="1"/>
              <a:t>Tesla</a:t>
            </a:r>
            <a:r>
              <a:rPr lang="sk-SK"/>
              <a:t> </a:t>
            </a:r>
            <a:r>
              <a:rPr lang="sk-SK" err="1"/>
              <a:t>Ondra</a:t>
            </a:r>
            <a:endParaRPr lang="sk-SK"/>
          </a:p>
          <a:p>
            <a:r>
              <a:rPr lang="sk-SK" err="1">
                <a:solidFill>
                  <a:srgbClr val="C00000"/>
                </a:solidFill>
              </a:rPr>
              <a:t>Atari</a:t>
            </a:r>
            <a:r>
              <a:rPr lang="sk-SK">
                <a:solidFill>
                  <a:srgbClr val="C00000"/>
                </a:solidFill>
              </a:rPr>
              <a:t> ST a </a:t>
            </a:r>
            <a:r>
              <a:rPr lang="sk-SK" err="1">
                <a:solidFill>
                  <a:srgbClr val="C00000"/>
                </a:solidFill>
              </a:rPr>
              <a:t>Amiga</a:t>
            </a:r>
            <a:r>
              <a:rPr lang="sk-SK">
                <a:solidFill>
                  <a:srgbClr val="C00000"/>
                </a:solidFill>
              </a:rPr>
              <a:t> 500 </a:t>
            </a:r>
          </a:p>
          <a:p>
            <a:pPr lvl="1"/>
            <a:r>
              <a:rPr lang="sk-SK"/>
              <a:t>16 bitové počítače s veľmi zaujímavým a inovatívnym grafickým rozhraním a myšou) (taktiež mali grafické rozhranie s multitaskingom).</a:t>
            </a:r>
          </a:p>
        </p:txBody>
      </p:sp>
    </p:spTree>
    <p:extLst>
      <p:ext uri="{BB962C8B-B14F-4D97-AF65-F5344CB8AC3E}">
        <p14:creationId xmlns:p14="http://schemas.microsoft.com/office/powerpoint/2010/main" val="2793317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4762"/>
            <a:ext cx="10251311" cy="68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48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Kamenná doba počítačov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0666190" cy="3599316"/>
          </a:xfrm>
        </p:spPr>
        <p:txBody>
          <a:bodyPr>
            <a:normAutofit/>
          </a:bodyPr>
          <a:lstStyle/>
          <a:p>
            <a:r>
              <a:rPr lang="sk-SK"/>
              <a:t> čínsky </a:t>
            </a:r>
            <a:r>
              <a:rPr lang="sk-SK" err="1"/>
              <a:t>abakus</a:t>
            </a:r>
            <a:r>
              <a:rPr lang="sk-SK"/>
              <a:t>	</a:t>
            </a:r>
            <a:r>
              <a:rPr lang="sk-SK" err="1"/>
              <a:t>abakus</a:t>
            </a:r>
            <a:r>
              <a:rPr lang="sk-SK"/>
              <a:t> zo 17 storočia v Anglicku 	</a:t>
            </a:r>
            <a:r>
              <a:rPr lang="sk-SK" err="1"/>
              <a:t>kuličkové</a:t>
            </a:r>
            <a:r>
              <a:rPr lang="sk-SK"/>
              <a:t> počítadlo</a:t>
            </a:r>
          </a:p>
          <a:p>
            <a:pPr marL="457200" lvl="1" indent="0">
              <a:buNone/>
            </a:pPr>
            <a:r>
              <a:rPr lang="sk-SK"/>
              <a:t>	</a:t>
            </a:r>
          </a:p>
          <a:p>
            <a:pPr marL="457200" lvl="1" indent="0">
              <a:buNone/>
            </a:pPr>
            <a:r>
              <a:rPr lang="sk-SK"/>
              <a:t>	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46" y="2935649"/>
            <a:ext cx="2755502" cy="315505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19" y="2935649"/>
            <a:ext cx="3809524" cy="234285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67000" y="6857999"/>
            <a:ext cx="3535017" cy="3535017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56" y="2935649"/>
            <a:ext cx="3304430" cy="330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51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Kamenná doba počítačov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>
                <a:solidFill>
                  <a:srgbClr val="002060"/>
                </a:solidFill>
              </a:rPr>
              <a:t>Zamestnanie</a:t>
            </a:r>
          </a:p>
          <a:p>
            <a:pPr lvl="1"/>
            <a:r>
              <a:rPr lang="sk-SK"/>
              <a:t>prvé zdokumentované použitie slova počítač je v roku 1613, v knihe od Richarda </a:t>
            </a:r>
            <a:r>
              <a:rPr lang="sk-SK" err="1"/>
              <a:t>Braithwaita</a:t>
            </a:r>
            <a:r>
              <a:rPr lang="sk-SK"/>
              <a:t>.</a:t>
            </a:r>
          </a:p>
          <a:p>
            <a:pPr lvl="1"/>
            <a:r>
              <a:rPr lang="sk-SK"/>
              <a:t>počítač bol človek, ktorý robil výpočty, niekedy aj pomocou strojov. </a:t>
            </a:r>
          </a:p>
          <a:p>
            <a:pPr lvl="1"/>
            <a:r>
              <a:rPr lang="sk-SK"/>
              <a:t>tento názov pracovnej pozície pretrval až do konca 19. storočia, keď sa význam počítača začal presúvať a odkazovať na zariadenia</a:t>
            </a:r>
          </a:p>
        </p:txBody>
      </p:sp>
    </p:spTree>
    <p:extLst>
      <p:ext uri="{BB962C8B-B14F-4D97-AF65-F5344CB8AC3E}">
        <p14:creationId xmlns:p14="http://schemas.microsoft.com/office/powerpoint/2010/main" val="160952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Generácie počítačov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11073875" cy="3599316"/>
          </a:xfrm>
        </p:spPr>
        <p:txBody>
          <a:bodyPr/>
          <a:lstStyle/>
          <a:p>
            <a:r>
              <a:rPr lang="sk-SK">
                <a:solidFill>
                  <a:srgbClr val="002060"/>
                </a:solidFill>
              </a:rPr>
              <a:t>Generácia	Roky				Súčiastky</a:t>
            </a:r>
            <a:r>
              <a:rPr lang="sk-SK"/>
              <a:t> </a:t>
            </a:r>
          </a:p>
          <a:p>
            <a:pPr lvl="1"/>
            <a:r>
              <a:rPr lang="sk-SK"/>
              <a:t>nultá	40 roky 20 storočia		ozubené kolo, elektromagnetické relé </a:t>
            </a:r>
          </a:p>
          <a:p>
            <a:pPr lvl="1"/>
            <a:r>
              <a:rPr lang="sk-SK"/>
              <a:t>prvá	50 roky				elektrónky</a:t>
            </a:r>
          </a:p>
          <a:p>
            <a:pPr lvl="1"/>
            <a:r>
              <a:rPr lang="sk-SK"/>
              <a:t>druhá	50 – 60 roky			tranzistory</a:t>
            </a:r>
          </a:p>
          <a:p>
            <a:pPr lvl="1"/>
            <a:r>
              <a:rPr lang="sk-SK"/>
              <a:t>tretia	koniec 60 roky			integrovane obvody</a:t>
            </a:r>
          </a:p>
          <a:p>
            <a:pPr lvl="1"/>
            <a:r>
              <a:rPr lang="sk-SK"/>
              <a:t>tri a pol	70 roky 20 storočia		integrovane obvody (vysoká integrácia)</a:t>
            </a:r>
          </a:p>
          <a:p>
            <a:pPr lvl="1"/>
            <a:r>
              <a:rPr lang="sk-SK"/>
              <a:t>Štvrtá	od roku 1981 po súčasnosť	integrované obvody (veľmi vysoká integrácia)</a:t>
            </a:r>
          </a:p>
          <a:p>
            <a:pPr marL="914400" lvl="2" indent="0">
              <a:buNone/>
            </a:pPr>
            <a:r>
              <a:rPr lang="sk-SK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658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Nultá generácia počítačov </a:t>
            </a:r>
            <a:br>
              <a:rPr lang="sk-SK"/>
            </a:br>
            <a:r>
              <a:rPr lang="sk-SK"/>
              <a:t>Prvé mechanické kalkulátory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>
                <a:solidFill>
                  <a:srgbClr val="002060"/>
                </a:solidFill>
              </a:rPr>
              <a:t>prvý mechanický kalkulátor</a:t>
            </a:r>
          </a:p>
          <a:p>
            <a:pPr lvl="1"/>
            <a:r>
              <a:rPr lang="sk-SK"/>
              <a:t>zostavený nemeckým polyhistorom </a:t>
            </a:r>
            <a:r>
              <a:rPr lang="sk-SK" i="1" err="1">
                <a:solidFill>
                  <a:srgbClr val="C00000"/>
                </a:solidFill>
              </a:rPr>
              <a:t>Wilhelmom</a:t>
            </a:r>
            <a:r>
              <a:rPr lang="sk-SK">
                <a:solidFill>
                  <a:srgbClr val="C00000"/>
                </a:solidFill>
              </a:rPr>
              <a:t> </a:t>
            </a:r>
            <a:r>
              <a:rPr lang="sk-SK" i="1" err="1">
                <a:solidFill>
                  <a:srgbClr val="C00000"/>
                </a:solidFill>
              </a:rPr>
              <a:t>Schickardom</a:t>
            </a:r>
            <a:r>
              <a:rPr lang="sk-SK" i="1"/>
              <a:t> </a:t>
            </a:r>
            <a:r>
              <a:rPr lang="sk-SK"/>
              <a:t>v roku 1623</a:t>
            </a:r>
          </a:p>
          <a:p>
            <a:pPr lvl="1"/>
            <a:r>
              <a:rPr lang="sk-SK"/>
              <a:t>fungoval na princípe ozubených koliesok pôvodne určených pre hodiny a slúžil na sčítavanie a odčítavanie šesťciferných čísel. </a:t>
            </a:r>
          </a:p>
          <a:p>
            <a:pPr lvl="1"/>
            <a:r>
              <a:rPr lang="sk-SK"/>
              <a:t>býva označovaný ako </a:t>
            </a:r>
            <a:r>
              <a:rPr lang="sk-SK">
                <a:solidFill>
                  <a:srgbClr val="C00000"/>
                </a:solidFill>
              </a:rPr>
              <a:t>„počítacie hodiny“ </a:t>
            </a:r>
          </a:p>
          <a:p>
            <a:pPr lvl="1"/>
            <a:r>
              <a:rPr lang="sk-SK"/>
              <a:t>animácia</a:t>
            </a:r>
          </a:p>
          <a:p>
            <a:pPr lvl="2"/>
            <a:r>
              <a:rPr lang="sk-SK"/>
              <a:t> </a:t>
            </a:r>
            <a:r>
              <a:rPr lang="sk-SK">
                <a:solidFill>
                  <a:srgbClr val="C00000"/>
                </a:solidFill>
                <a:hlinkClick r:id="rId2"/>
              </a:rPr>
              <a:t>https://www.youtube.com/watch?v=N_uiwO8lT5c</a:t>
            </a:r>
            <a:endParaRPr lang="sk-SK">
              <a:solidFill>
                <a:srgbClr val="C00000"/>
              </a:solidFill>
            </a:endParaRPr>
          </a:p>
          <a:p>
            <a:pPr marL="0" indent="0">
              <a:buNone/>
            </a:pPr>
            <a:br>
              <a:rPr lang="sk-SK"/>
            </a:br>
            <a:br>
              <a:rPr lang="sk-SK"/>
            </a:br>
            <a:endParaRPr lang="sk-SK"/>
          </a:p>
          <a:p>
            <a:pPr lvl="1"/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27" y="3495056"/>
            <a:ext cx="3422073" cy="336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54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Nultá generácia počítačov </a:t>
            </a:r>
            <a:br>
              <a:rPr lang="sk-SK"/>
            </a:br>
            <a:r>
              <a:rPr lang="sk-SK"/>
              <a:t>Prvé mechanické kalkulátory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err="1">
                <a:solidFill>
                  <a:srgbClr val="002060"/>
                </a:solidFill>
              </a:rPr>
              <a:t>Pascaline</a:t>
            </a:r>
            <a:endParaRPr lang="sk-SK">
              <a:solidFill>
                <a:srgbClr val="002060"/>
              </a:solidFill>
            </a:endParaRPr>
          </a:p>
          <a:p>
            <a:pPr lvl="1"/>
            <a:r>
              <a:rPr lang="sk-SK"/>
              <a:t>prvý mechanický sčítavací stroj vytvorený matematikom a vedcom </a:t>
            </a:r>
            <a:r>
              <a:rPr lang="sk-SK" err="1"/>
              <a:t>Blaise</a:t>
            </a:r>
            <a:r>
              <a:rPr lang="sk-SK"/>
              <a:t> Pascalom v roku 1642 </a:t>
            </a:r>
          </a:p>
          <a:p>
            <a:pPr lvl="1"/>
            <a:r>
              <a:rPr lang="sk-SK"/>
              <a:t>fungoval ako počítadlo kilometrov v aute, čo je skutočne iba stroj na zisťovanie počtu kilometrov, ktoré auto najazdilo. </a:t>
            </a:r>
          </a:p>
          <a:p>
            <a:pPr lvl="1"/>
            <a:r>
              <a:rPr lang="sk-SK"/>
              <a:t>zariadenie má sériu prevodových stupňov, ktoré sa otáčali, pričom každý prevodový stupeň mal desať zubov, ktoré predstavovali číslice od 0 do 9. </a:t>
            </a:r>
          </a:p>
          <a:p>
            <a:pPr lvl="1"/>
            <a:r>
              <a:rPr lang="sk-SK"/>
              <a:t>keď prevodový stupeň prešiel deviatimi, otočil sa späť na 0 a posunul susedný prevodový stupeň o jeden zub</a:t>
            </a:r>
          </a:p>
          <a:p>
            <a:pPr lvl="1"/>
            <a:r>
              <a:rPr lang="sk-SK">
                <a:hlinkClick r:id="rId2"/>
              </a:rPr>
              <a:t>https://www.youtube.com/watch?v=SeyMTzKYKqg</a:t>
            </a:r>
            <a:endParaRPr lang="sk-SK"/>
          </a:p>
          <a:p>
            <a:pPr lvl="1"/>
            <a:r>
              <a:rPr lang="sk-SK">
                <a:hlinkClick r:id="rId3"/>
              </a:rPr>
              <a:t>https://www.youtube.com/watch?v=kGerF-L4dgg</a:t>
            </a:r>
            <a:endParaRPr lang="sk-SK"/>
          </a:p>
          <a:p>
            <a:pPr marL="457200" lvl="1" indent="0">
              <a:buNone/>
            </a:pPr>
            <a:endParaRPr lang="sk-SK"/>
          </a:p>
          <a:p>
            <a:pPr lvl="1"/>
            <a:endParaRPr lang="sk-SK"/>
          </a:p>
          <a:p>
            <a:pPr lvl="1"/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36" y="4915465"/>
            <a:ext cx="3546764" cy="194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05198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6EDE4319A11C4FA7DB10143A1D2B09" ma:contentTypeVersion="7" ma:contentTypeDescription="Umožňuje vytvoriť nový dokument." ma:contentTypeScope="" ma:versionID="8326ebf88074553dc11148e509bc90ed">
  <xsd:schema xmlns:xsd="http://www.w3.org/2001/XMLSchema" xmlns:xs="http://www.w3.org/2001/XMLSchema" xmlns:p="http://schemas.microsoft.com/office/2006/metadata/properties" xmlns:ns2="88cbec32-69bb-4591-b025-b62bdc1609e9" targetNamespace="http://schemas.microsoft.com/office/2006/metadata/properties" ma:root="true" ma:fieldsID="3516057aba64f827df443aea10c041a1" ns2:_="">
    <xsd:import namespace="88cbec32-69bb-4591-b025-b62bdc1609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bec32-69bb-4591-b025-b62bdc1609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362B2E-593F-45D3-BFFC-5BE8B8A6F0DA}"/>
</file>

<file path=customXml/itemProps2.xml><?xml version="1.0" encoding="utf-8"?>
<ds:datastoreItem xmlns:ds="http://schemas.openxmlformats.org/officeDocument/2006/customXml" ds:itemID="{D91B0A04-203A-4A01-854A-65FC36B4622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CE88FE7-5D08-48CD-9810-E3C9B6489B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Application>Microsoft Office PowerPoint</Application>
  <PresentationFormat>Widescreen</PresentationFormat>
  <Slides>41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Berlín</vt:lpstr>
      <vt:lpstr>História vývoja počítačov</vt:lpstr>
      <vt:lpstr>História vývoja počítačov</vt:lpstr>
      <vt:lpstr>História vývoja počítačov</vt:lpstr>
      <vt:lpstr>Kamenná doba počítačov</vt:lpstr>
      <vt:lpstr>Kamenná doba počítačov</vt:lpstr>
      <vt:lpstr>Kamenná doba počítačov</vt:lpstr>
      <vt:lpstr>Generácie počítačov</vt:lpstr>
      <vt:lpstr>Nultá generácia počítačov  Prvé mechanické kalkulátory</vt:lpstr>
      <vt:lpstr>Nultá generácia počítačov  Prvé mechanické kalkulátory</vt:lpstr>
      <vt:lpstr>Nultá generácia počítačov  Prvé mechanické kalkulátory</vt:lpstr>
      <vt:lpstr>Nultá generácia počítačov  Prvé mechanické kalkulátory</vt:lpstr>
      <vt:lpstr>Nultá generácia počítačov  Prvé mechanické kalkulátory</vt:lpstr>
      <vt:lpstr>Nultá generácia počítačov  Prvé mechanické kalkulátory</vt:lpstr>
      <vt:lpstr>Nultá generácia počítačov  Prvé mechanické kalkulátory</vt:lpstr>
      <vt:lpstr>Nultá generácia počítačov  Prvé mechanické kalkulátory</vt:lpstr>
      <vt:lpstr>Nultá generácia počítačov  Prvé mechanické kalkulátory</vt:lpstr>
      <vt:lpstr>Nultá generácia počítačov  Prvé mechanické kalkulátory</vt:lpstr>
      <vt:lpstr>Nultá generácia počítačov  Prvé mechanické kalkulátory</vt:lpstr>
      <vt:lpstr>Nultá generácia počítačov Prvé programovateľné stroje </vt:lpstr>
      <vt:lpstr>Nultá generácia počítačov Prvé programovateľné stroje</vt:lpstr>
      <vt:lpstr>Nultá generácia počítačov Prvé programovateľné stroje</vt:lpstr>
      <vt:lpstr>Nultá generácia počítačov Prvé programovateľné stroje</vt:lpstr>
      <vt:lpstr>Nultá generácia </vt:lpstr>
      <vt:lpstr>Nultá generácia </vt:lpstr>
      <vt:lpstr>Nultá generácia </vt:lpstr>
      <vt:lpstr>Prvá generácia </vt:lpstr>
      <vt:lpstr>Prvá generácia </vt:lpstr>
      <vt:lpstr>Prvá generácia </vt:lpstr>
      <vt:lpstr>Prvá generácia </vt:lpstr>
      <vt:lpstr>Prvá generácia </vt:lpstr>
      <vt:lpstr>Druhá generácia </vt:lpstr>
      <vt:lpstr>Druhá generácia </vt:lpstr>
      <vt:lpstr>Druhá generácia </vt:lpstr>
      <vt:lpstr>Druhá generácia </vt:lpstr>
      <vt:lpstr>Tretia generácia </vt:lpstr>
      <vt:lpstr>Tri a pol-ta generácia </vt:lpstr>
      <vt:lpstr>Tri a pol-ta generácia </vt:lpstr>
      <vt:lpstr>Štvrtá generácia </vt:lpstr>
      <vt:lpstr>Štvrtá generácia </vt:lpstr>
      <vt:lpstr>Štvrtá generácia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vývoja počítačov</dc:title>
  <dc:creator>Martin Butkovsky</dc:creator>
  <cp:revision>1</cp:revision>
  <dcterms:created xsi:type="dcterms:W3CDTF">2020-08-31T19:11:52Z</dcterms:created>
  <dcterms:modified xsi:type="dcterms:W3CDTF">2023-10-11T17:47:02Z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0x010100956EDE4319A11C4FA7DB10143A1D2B09</vt:lpwstr>
  </property>
  <property fmtid="{D5CDD505-2E9C-101B-9397-08002B2CF9AE}" pid="3" name="MediaServiceImageTags">
    <vt:lpwstr/>
  </property>
</Properties>
</file>