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4"/>
  </p:sldMasterIdLst>
  <p:sldIdLst>
    <p:sldId id="256" r:id="rId5"/>
    <p:sldId id="258" r:id="rId6"/>
    <p:sldId id="264" r:id="rId7"/>
    <p:sldId id="259" r:id="rId8"/>
    <p:sldId id="260" r:id="rId9"/>
    <p:sldId id="261" r:id="rId10"/>
    <p:sldId id="262" r:id="rId11"/>
    <p:sldId id="265" r:id="rId12"/>
    <p:sldId id="263" r:id="rId13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D26FE8-9C87-4DC7-A083-9E8FAF23E38F}" v="1" dt="2021-12-06T10:53:53.659"/>
    <p1510:client id="{38209F4C-0EA9-4734-A495-A835855825B6}" v="1" dt="2023-10-11T14:22:00.151"/>
    <p1510:client id="{84504DB1-46C0-75A9-76E8-20BD8B3E5592}" v="1" dt="2020-11-19T15:23:44.725"/>
    <p1510:client id="{896F9FE2-B01C-A1AB-56A5-D55EE0C1FF7D}" v="4" dt="2023-10-11T16:32:20.362"/>
    <p1510:client id="{8E2F862B-1340-4D71-B4AE-83B71E2B13FB}" v="1" dt="2023-10-11T17:12:31.604"/>
    <p1510:client id="{E17149DC-9F48-4ABB-BF69-8C0107FDB856}" v="1" dt="2020-10-15T16:13:54.1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iel Vícen" userId="S::daniel.vicen@student.adlerka.sk::131c6599-5f79-4e25-85a7-f6686a3bfa73" providerId="AD" clId="Web-{8E2F862B-1340-4D71-B4AE-83B71E2B13FB}"/>
    <pc:docChg chg="modSld">
      <pc:chgData name="Daniel Vícen" userId="S::daniel.vicen@student.adlerka.sk::131c6599-5f79-4e25-85a7-f6686a3bfa73" providerId="AD" clId="Web-{8E2F862B-1340-4D71-B4AE-83B71E2B13FB}" dt="2023-10-11T17:12:31.588" v="0" actId="1076"/>
      <pc:docMkLst>
        <pc:docMk/>
      </pc:docMkLst>
      <pc:sldChg chg="modSp">
        <pc:chgData name="Daniel Vícen" userId="S::daniel.vicen@student.adlerka.sk::131c6599-5f79-4e25-85a7-f6686a3bfa73" providerId="AD" clId="Web-{8E2F862B-1340-4D71-B4AE-83B71E2B13FB}" dt="2023-10-11T17:12:31.588" v="0" actId="1076"/>
        <pc:sldMkLst>
          <pc:docMk/>
          <pc:sldMk cId="3783152003" sldId="263"/>
        </pc:sldMkLst>
        <pc:spChg chg="mod">
          <ac:chgData name="Daniel Vícen" userId="S::daniel.vicen@student.adlerka.sk::131c6599-5f79-4e25-85a7-f6686a3bfa73" providerId="AD" clId="Web-{8E2F862B-1340-4D71-B4AE-83B71E2B13FB}" dt="2023-10-11T17:12:31.588" v="0" actId="1076"/>
          <ac:spMkLst>
            <pc:docMk/>
            <pc:sldMk cId="3783152003" sldId="263"/>
            <ac:spMk id="4" creationId="{00000000-0000-0000-0000-000000000000}"/>
          </ac:spMkLst>
        </pc:spChg>
      </pc:sldChg>
    </pc:docChg>
  </pc:docChgLst>
  <pc:docChgLst>
    <pc:chgData name="Patrik Krajčovič" userId="S::patrik.krajcovic@student.adlerka.sk::e9cdc289-5fdf-4d39-84ab-774cc8eaab40" providerId="AD" clId="Web-{36D26FE8-9C87-4DC7-A083-9E8FAF23E38F}"/>
    <pc:docChg chg="sldOrd">
      <pc:chgData name="Patrik Krajčovič" userId="S::patrik.krajcovic@student.adlerka.sk::e9cdc289-5fdf-4d39-84ab-774cc8eaab40" providerId="AD" clId="Web-{36D26FE8-9C87-4DC7-A083-9E8FAF23E38F}" dt="2021-12-06T10:53:53.659" v="0"/>
      <pc:docMkLst>
        <pc:docMk/>
      </pc:docMkLst>
      <pc:sldChg chg="ord">
        <pc:chgData name="Patrik Krajčovič" userId="S::patrik.krajcovic@student.adlerka.sk::e9cdc289-5fdf-4d39-84ab-774cc8eaab40" providerId="AD" clId="Web-{36D26FE8-9C87-4DC7-A083-9E8FAF23E38F}" dt="2021-12-06T10:53:53.659" v="0"/>
        <pc:sldMkLst>
          <pc:docMk/>
          <pc:sldMk cId="3671173232" sldId="265"/>
        </pc:sldMkLst>
      </pc:sldChg>
    </pc:docChg>
  </pc:docChgLst>
  <pc:docChgLst>
    <pc:chgData name="Martin Brázda" userId="S::martin.brazda@student.adlerka.sk::d4ba28c2-4ab9-4a4b-8a75-d5d5def69d7b" providerId="AD" clId="Web-{E17149DC-9F48-4ABB-BF69-8C0107FDB856}"/>
    <pc:docChg chg="modSld">
      <pc:chgData name="Martin Brázda" userId="S::martin.brazda@student.adlerka.sk::d4ba28c2-4ab9-4a4b-8a75-d5d5def69d7b" providerId="AD" clId="Web-{E17149DC-9F48-4ABB-BF69-8C0107FDB856}" dt="2020-10-15T16:13:54.157" v="0"/>
      <pc:docMkLst>
        <pc:docMk/>
      </pc:docMkLst>
      <pc:sldChg chg="addSp">
        <pc:chgData name="Martin Brázda" userId="S::martin.brazda@student.adlerka.sk::d4ba28c2-4ab9-4a4b-8a75-d5d5def69d7b" providerId="AD" clId="Web-{E17149DC-9F48-4ABB-BF69-8C0107FDB856}" dt="2020-10-15T16:13:54.157" v="0"/>
        <pc:sldMkLst>
          <pc:docMk/>
          <pc:sldMk cId="3737194789" sldId="257"/>
        </pc:sldMkLst>
        <pc:inkChg chg="add">
          <ac:chgData name="Martin Brázda" userId="S::martin.brazda@student.adlerka.sk::d4ba28c2-4ab9-4a4b-8a75-d5d5def69d7b" providerId="AD" clId="Web-{E17149DC-9F48-4ABB-BF69-8C0107FDB856}" dt="2020-10-15T16:13:54.157" v="0"/>
          <ac:inkMkLst>
            <pc:docMk/>
            <pc:sldMk cId="3737194789" sldId="257"/>
            <ac:inkMk id="4" creationId="{FD699398-F62A-4DBC-8B32-C33FF1639405}"/>
          </ac:inkMkLst>
        </pc:inkChg>
      </pc:sldChg>
    </pc:docChg>
  </pc:docChgLst>
  <pc:docChgLst>
    <pc:chgData name="Ľuboš Lošonský" userId="S::lubos.losonsky@student.adlerka.sk::41dbde12-089e-43c8-978f-866064e85134" providerId="AD" clId="Web-{84504DB1-46C0-75A9-76E8-20BD8B3E5592}"/>
    <pc:docChg chg="delSld">
      <pc:chgData name="Ľuboš Lošonský" userId="S::lubos.losonsky@student.adlerka.sk::41dbde12-089e-43c8-978f-866064e85134" providerId="AD" clId="Web-{84504DB1-46C0-75A9-76E8-20BD8B3E5592}" dt="2020-11-19T15:23:44.725" v="0"/>
      <pc:docMkLst>
        <pc:docMk/>
      </pc:docMkLst>
      <pc:sldChg chg="del">
        <pc:chgData name="Ľuboš Lošonský" userId="S::lubos.losonsky@student.adlerka.sk::41dbde12-089e-43c8-978f-866064e85134" providerId="AD" clId="Web-{84504DB1-46C0-75A9-76E8-20BD8B3E5592}" dt="2020-11-19T15:23:44.725" v="0"/>
        <pc:sldMkLst>
          <pc:docMk/>
          <pc:sldMk cId="3737194789" sldId="257"/>
        </pc:sldMkLst>
      </pc:sldChg>
    </pc:docChg>
  </pc:docChgLst>
  <pc:docChgLst>
    <pc:chgData name="Tomáš Zedníček" userId="S::tomas.zednicek@student.adlerka.sk::c9d83314-75ea-4416-a5da-ecdc7ec5b26f" providerId="AD" clId="Web-{896F9FE2-B01C-A1AB-56A5-D55EE0C1FF7D}"/>
    <pc:docChg chg="modSld">
      <pc:chgData name="Tomáš Zedníček" userId="S::tomas.zednicek@student.adlerka.sk::c9d83314-75ea-4416-a5da-ecdc7ec5b26f" providerId="AD" clId="Web-{896F9FE2-B01C-A1AB-56A5-D55EE0C1FF7D}" dt="2023-10-11T16:32:17.330" v="1" actId="20577"/>
      <pc:docMkLst>
        <pc:docMk/>
      </pc:docMkLst>
      <pc:sldChg chg="modSp">
        <pc:chgData name="Tomáš Zedníček" userId="S::tomas.zednicek@student.adlerka.sk::c9d83314-75ea-4416-a5da-ecdc7ec5b26f" providerId="AD" clId="Web-{896F9FE2-B01C-A1AB-56A5-D55EE0C1FF7D}" dt="2023-10-11T16:32:17.330" v="1" actId="20577"/>
        <pc:sldMkLst>
          <pc:docMk/>
          <pc:sldMk cId="3783152003" sldId="263"/>
        </pc:sldMkLst>
        <pc:spChg chg="mod">
          <ac:chgData name="Tomáš Zedníček" userId="S::tomas.zednicek@student.adlerka.sk::c9d83314-75ea-4416-a5da-ecdc7ec5b26f" providerId="AD" clId="Web-{896F9FE2-B01C-A1AB-56A5-D55EE0C1FF7D}" dt="2023-10-11T16:32:17.330" v="1" actId="20577"/>
          <ac:spMkLst>
            <pc:docMk/>
            <pc:sldMk cId="3783152003" sldId="263"/>
            <ac:spMk id="4" creationId="{00000000-0000-0000-0000-000000000000}"/>
          </ac:spMkLst>
        </pc:spChg>
      </pc:sldChg>
    </pc:docChg>
  </pc:docChgLst>
  <pc:docChgLst>
    <pc:chgData name="Lukáš Sokolík" userId="S::lukas.sokolik@student.adlerka.sk::981bdb36-f71d-43d6-8bb6-ea35f076bd24" providerId="AD" clId="Web-{38209F4C-0EA9-4734-A495-A835855825B6}"/>
    <pc:docChg chg="sldOrd">
      <pc:chgData name="Lukáš Sokolík" userId="S::lukas.sokolik@student.adlerka.sk::981bdb36-f71d-43d6-8bb6-ea35f076bd24" providerId="AD" clId="Web-{38209F4C-0EA9-4734-A495-A835855825B6}" dt="2023-10-11T14:22:00.151" v="0"/>
      <pc:docMkLst>
        <pc:docMk/>
      </pc:docMkLst>
      <pc:sldChg chg="ord">
        <pc:chgData name="Lukáš Sokolík" userId="S::lukas.sokolik@student.adlerka.sk::981bdb36-f71d-43d6-8bb6-ea35f076bd24" providerId="AD" clId="Web-{38209F4C-0EA9-4734-A495-A835855825B6}" dt="2023-10-11T14:22:00.151" v="0"/>
        <pc:sldMkLst>
          <pc:docMk/>
          <pc:sldMk cId="982555444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69215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99170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78605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88607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79965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6600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509790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5939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34052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9600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5035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1916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4767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92895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3561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88765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5318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9BE35-90C0-47A6-8A88-49C523386C84}" type="datetimeFigureOut">
              <a:rPr lang="sk-SK" smtClean="0"/>
              <a:t>13. 12. 2023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72E9D-BBE4-484B-8265-85B29ED93C0C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642556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/>
              <a:t>Delenie počítačov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/>
              <a:t>Mgr. Ing. Martin </a:t>
            </a:r>
            <a:r>
              <a:rPr lang="sk-SK" err="1"/>
              <a:t>Butkovský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08107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oblasti použitia 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i="1">
                <a:solidFill>
                  <a:srgbClr val="002060"/>
                </a:solidFill>
              </a:rPr>
              <a:t>počítače na riešenie vedecko-technických úloh</a:t>
            </a:r>
            <a:r>
              <a:rPr lang="sk-SK">
                <a:solidFill>
                  <a:srgbClr val="002060"/>
                </a:solidFill>
              </a:rPr>
              <a:t> </a:t>
            </a:r>
          </a:p>
          <a:p>
            <a:pPr lvl="1"/>
            <a:r>
              <a:rPr lang="sk-SK"/>
              <a:t>výskumné ústavy, výpočtové strediská pri vysokých školách a iné,</a:t>
            </a:r>
          </a:p>
          <a:p>
            <a:r>
              <a:rPr lang="sk-SK" i="1">
                <a:solidFill>
                  <a:srgbClr val="002060"/>
                </a:solidFill>
              </a:rPr>
              <a:t>počítače na spracovanie hromadných údajov </a:t>
            </a:r>
          </a:p>
          <a:p>
            <a:pPr lvl="1"/>
            <a:r>
              <a:rPr lang="sk-SK"/>
              <a:t>evidencia obyvateľov, štatistika, bankovníctvo, účtovníctvo a iné,</a:t>
            </a:r>
          </a:p>
          <a:p>
            <a:r>
              <a:rPr lang="sk-SK" i="1">
                <a:solidFill>
                  <a:srgbClr val="002060"/>
                </a:solidFill>
              </a:rPr>
              <a:t>počítače na riadenie rôznych technologických procesov  </a:t>
            </a:r>
          </a:p>
          <a:p>
            <a:pPr lvl="1"/>
            <a:r>
              <a:rPr lang="sk-SK"/>
              <a:t>riadenie výroby cementu, ocele a pod</a:t>
            </a:r>
          </a:p>
          <a:p>
            <a:r>
              <a:rPr lang="sk-SK" i="1">
                <a:solidFill>
                  <a:srgbClr val="002060"/>
                </a:solidFill>
              </a:rPr>
              <a:t>počítače používané v nevýrobných oblastiach </a:t>
            </a:r>
          </a:p>
          <a:p>
            <a:pPr lvl="1"/>
            <a:r>
              <a:rPr lang="sk-SK"/>
              <a:t>školstvo, kultúra, zdravotníctvo a iné</a:t>
            </a:r>
          </a:p>
        </p:txBody>
      </p:sp>
    </p:spTree>
    <p:extLst>
      <p:ext uri="{BB962C8B-B14F-4D97-AF65-F5344CB8AC3E}">
        <p14:creationId xmlns:p14="http://schemas.microsoft.com/office/powerpoint/2010/main" val="256152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267324-DDD1-4D9D-BBFD-9A72AB054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</a:t>
            </a:r>
            <a:endParaRPr lang="en-US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DFC00C8-86A2-4519-BB87-835BC6F0ED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/>
              <a:t>Úvod</a:t>
            </a:r>
          </a:p>
          <a:p>
            <a:pPr lvl="1"/>
            <a:r>
              <a:rPr lang="en-US" b="1" err="1">
                <a:solidFill>
                  <a:srgbClr val="002060"/>
                </a:solidFill>
              </a:rPr>
              <a:t>Počítač</a:t>
            </a:r>
            <a:r>
              <a:rPr lang="en-US"/>
              <a:t> </a:t>
            </a:r>
            <a:endParaRPr lang="sk-SK"/>
          </a:p>
          <a:p>
            <a:pPr lvl="2"/>
            <a:r>
              <a:rPr lang="en-US" err="1"/>
              <a:t>univerzálne</a:t>
            </a:r>
            <a:r>
              <a:rPr lang="en-US"/>
              <a:t> </a:t>
            </a:r>
            <a:r>
              <a:rPr lang="en-US" err="1"/>
              <a:t>programovateľné</a:t>
            </a:r>
            <a:r>
              <a:rPr lang="en-US"/>
              <a:t> </a:t>
            </a:r>
            <a:r>
              <a:rPr lang="en-US" err="1"/>
              <a:t>zariadenie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spracovanie</a:t>
            </a:r>
            <a:r>
              <a:rPr lang="en-US"/>
              <a:t> </a:t>
            </a:r>
            <a:r>
              <a:rPr lang="en-US" err="1"/>
              <a:t>dát</a:t>
            </a:r>
            <a:r>
              <a:rPr lang="en-US"/>
              <a:t>, </a:t>
            </a:r>
            <a:r>
              <a:rPr lang="en-US" err="1"/>
              <a:t>grafických</a:t>
            </a:r>
            <a:r>
              <a:rPr lang="en-US"/>
              <a:t> </a:t>
            </a:r>
            <a:r>
              <a:rPr lang="en-US" err="1"/>
              <a:t>údajov</a:t>
            </a:r>
            <a:r>
              <a:rPr lang="en-US"/>
              <a:t> </a:t>
            </a:r>
            <a:r>
              <a:rPr lang="en-US" err="1"/>
              <a:t>alebo</a:t>
            </a:r>
            <a:r>
              <a:rPr lang="en-US"/>
              <a:t> </a:t>
            </a:r>
            <a:r>
              <a:rPr lang="en-US" err="1"/>
              <a:t>údajov</a:t>
            </a:r>
            <a:r>
              <a:rPr lang="en-US"/>
              <a:t> z </a:t>
            </a:r>
            <a:r>
              <a:rPr lang="en-US" err="1"/>
              <a:t>výrobného</a:t>
            </a:r>
            <a:r>
              <a:rPr lang="en-US"/>
              <a:t> </a:t>
            </a:r>
            <a:r>
              <a:rPr lang="en-US" err="1"/>
              <a:t>procesu</a:t>
            </a:r>
            <a:r>
              <a:rPr lang="en-US"/>
              <a:t>. </a:t>
            </a:r>
            <a:endParaRPr lang="sk-SK"/>
          </a:p>
          <a:p>
            <a:pPr lvl="2"/>
            <a:r>
              <a:rPr lang="sk-SK"/>
              <a:t>r</a:t>
            </a:r>
            <a:r>
              <a:rPr lang="en-US" err="1"/>
              <a:t>iadi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na</a:t>
            </a:r>
            <a:r>
              <a:rPr lang="en-US"/>
              <a:t> </a:t>
            </a:r>
            <a:r>
              <a:rPr lang="en-US" err="1"/>
              <a:t>základe</a:t>
            </a:r>
            <a:r>
              <a:rPr lang="en-US"/>
              <a:t> </a:t>
            </a:r>
            <a:r>
              <a:rPr lang="en-US" err="1"/>
              <a:t>vopred</a:t>
            </a:r>
            <a:r>
              <a:rPr lang="en-US"/>
              <a:t> </a:t>
            </a:r>
            <a:r>
              <a:rPr lang="en-US" err="1"/>
              <a:t>pripraveného</a:t>
            </a:r>
            <a:r>
              <a:rPr lang="en-US"/>
              <a:t> </a:t>
            </a:r>
            <a:r>
              <a:rPr lang="en-US" err="1"/>
              <a:t>programu</a:t>
            </a:r>
            <a:r>
              <a:rPr lang="en-US"/>
              <a:t>, </a:t>
            </a:r>
            <a:r>
              <a:rPr lang="en-US" err="1"/>
              <a:t>ktorý</a:t>
            </a:r>
            <a:r>
              <a:rPr lang="en-US"/>
              <a:t> </a:t>
            </a:r>
            <a:r>
              <a:rPr lang="en-US" err="1"/>
              <a:t>sa</a:t>
            </a:r>
            <a:r>
              <a:rPr lang="en-US"/>
              <a:t> </a:t>
            </a:r>
            <a:r>
              <a:rPr lang="en-US" err="1"/>
              <a:t>nachádza</a:t>
            </a:r>
            <a:r>
              <a:rPr lang="en-US"/>
              <a:t> v </a:t>
            </a:r>
            <a:r>
              <a:rPr lang="en-US" err="1"/>
              <a:t>pamäti</a:t>
            </a:r>
            <a:r>
              <a:rPr lang="en-US"/>
              <a:t> </a:t>
            </a:r>
            <a:r>
              <a:rPr lang="en-US" err="1"/>
              <a:t>počítača</a:t>
            </a:r>
            <a:br>
              <a:rPr lang="en-US"/>
            </a:br>
            <a:endParaRPr lang="sk-SK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55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spôsobu zobrazenia informácií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i="1">
                <a:solidFill>
                  <a:srgbClr val="002060"/>
                </a:solidFill>
              </a:rPr>
              <a:t>analógové počítače</a:t>
            </a:r>
            <a:r>
              <a:rPr lang="sk-SK">
                <a:solidFill>
                  <a:srgbClr val="002060"/>
                </a:solidFill>
              </a:rPr>
              <a:t> </a:t>
            </a:r>
          </a:p>
          <a:p>
            <a:pPr lvl="1"/>
            <a:r>
              <a:rPr lang="sk-SK"/>
              <a:t>pre sledovanie javu používajú spojitý priebeh nejakej fyzikálnej veličiny; riešia matematicky formulované úlohy napr. z automatizačnej a regulačnej techniky, pre riadenie technologických procesov a iné,</a:t>
            </a:r>
          </a:p>
          <a:p>
            <a:r>
              <a:rPr lang="sk-SK" i="1">
                <a:solidFill>
                  <a:srgbClr val="002060"/>
                </a:solidFill>
              </a:rPr>
              <a:t>číslicové počítače</a:t>
            </a:r>
            <a:r>
              <a:rPr lang="sk-SK">
                <a:solidFill>
                  <a:srgbClr val="002060"/>
                </a:solidFill>
              </a:rPr>
              <a:t> </a:t>
            </a:r>
          </a:p>
          <a:p>
            <a:pPr lvl="1"/>
            <a:r>
              <a:rPr lang="sk-SK"/>
              <a:t>pre sledovanie javu používajú vopred pripravené digitálne/číslicové hodnoty; riešia úlohy v oblasti ekonomických či vedecko-technických výpočtov a iné,</a:t>
            </a:r>
          </a:p>
          <a:p>
            <a:r>
              <a:rPr lang="sk-SK" i="1">
                <a:solidFill>
                  <a:srgbClr val="002060"/>
                </a:solidFill>
              </a:rPr>
              <a:t>hybridné počítače </a:t>
            </a:r>
          </a:p>
          <a:p>
            <a:pPr lvl="1"/>
            <a:r>
              <a:rPr lang="sk-SK"/>
              <a:t>vlastnosti analógových a číslicových počítačov</a:t>
            </a:r>
          </a:p>
        </p:txBody>
      </p:sp>
    </p:spTree>
    <p:extLst>
      <p:ext uri="{BB962C8B-B14F-4D97-AF65-F5344CB8AC3E}">
        <p14:creationId xmlns:p14="http://schemas.microsoft.com/office/powerpoint/2010/main" val="1912462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spôsobu použitia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1057250" cy="3599316"/>
          </a:xfrm>
        </p:spPr>
        <p:txBody>
          <a:bodyPr/>
          <a:lstStyle/>
          <a:p>
            <a:r>
              <a:rPr lang="sk-SK" i="1">
                <a:solidFill>
                  <a:srgbClr val="002060"/>
                </a:solidFill>
              </a:rPr>
              <a:t>univerzálne počítače </a:t>
            </a:r>
          </a:p>
          <a:p>
            <a:pPr lvl="1"/>
            <a:r>
              <a:rPr lang="sk-SK"/>
              <a:t>vhodné na riešenie úloh rôzneho typu</a:t>
            </a:r>
          </a:p>
          <a:p>
            <a:r>
              <a:rPr lang="sk-SK" i="1">
                <a:solidFill>
                  <a:srgbClr val="002060"/>
                </a:solidFill>
              </a:rPr>
              <a:t>problémovo orientované počítače</a:t>
            </a:r>
          </a:p>
          <a:p>
            <a:pPr lvl="1"/>
            <a:r>
              <a:rPr lang="sk-SK"/>
              <a:t>vhodné na riešenie úloh rovnakého typu</a:t>
            </a:r>
          </a:p>
          <a:p>
            <a:pPr lvl="1"/>
            <a:r>
              <a:rPr lang="sk-SK"/>
              <a:t>grafické stanice určené na prácu s grafikou</a:t>
            </a:r>
          </a:p>
          <a:p>
            <a:pPr lvl="1"/>
            <a:r>
              <a:rPr lang="sk-SK"/>
              <a:t>počítače na prácu so zvukom</a:t>
            </a:r>
            <a:r>
              <a:rPr lang="sk-SK" i="1">
                <a:solidFill>
                  <a:srgbClr val="002060"/>
                </a:solidFill>
              </a:rPr>
              <a:t> </a:t>
            </a:r>
          </a:p>
          <a:p>
            <a:r>
              <a:rPr lang="sk-SK" i="1">
                <a:solidFill>
                  <a:srgbClr val="002060"/>
                </a:solidFill>
              </a:rPr>
              <a:t>jednoúčelové počítače </a:t>
            </a:r>
          </a:p>
          <a:p>
            <a:pPr lvl="1"/>
            <a:r>
              <a:rPr lang="sk-SK"/>
              <a:t>vhodné na riešenie jednej úlohy, ktorej sa prispôsobuje hardvér aj softvér</a:t>
            </a:r>
          </a:p>
          <a:p>
            <a:pPr lvl="1"/>
            <a:r>
              <a:rPr lang="sk-SK"/>
              <a:t>počítače na štatistické výpočty, riadenie konkrétneho stroja, riadenie dopravy</a:t>
            </a:r>
          </a:p>
        </p:txBody>
      </p:sp>
    </p:spTree>
    <p:extLst>
      <p:ext uri="{BB962C8B-B14F-4D97-AF65-F5344CB8AC3E}">
        <p14:creationId xmlns:p14="http://schemas.microsoft.com/office/powerpoint/2010/main" val="3331255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režimu práce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i="1">
                <a:solidFill>
                  <a:srgbClr val="002060"/>
                </a:solidFill>
              </a:rPr>
              <a:t>počítače pracujúce v dávkovom režime </a:t>
            </a:r>
          </a:p>
          <a:p>
            <a:pPr lvl="1"/>
            <a:r>
              <a:rPr lang="sk-SK"/>
              <a:t>staršia forma spracovania, kedy je užívateľ fyzicky oddelený od počítača; vstupné dáta sa zhromažďujú za určitý čas do dávky, ktorá sa potom naraz spracuje; dáta, ktoré prídu po stanovenom termíne sa spracujú v nasledujúcej dávke,</a:t>
            </a:r>
          </a:p>
          <a:p>
            <a:r>
              <a:rPr lang="sk-SK" i="1">
                <a:solidFill>
                  <a:srgbClr val="002060"/>
                </a:solidFill>
              </a:rPr>
              <a:t>počítače pracujúce v interaktívnom režime </a:t>
            </a:r>
          </a:p>
          <a:p>
            <a:pPr lvl="1"/>
            <a:r>
              <a:rPr lang="sk-SK"/>
              <a:t>užívateľ je v trvalom kontakte s počítačom; podmienkou je, že po obdŕžaní vstupov musia byť výstupy k dispozícií v rámci požadovaného časového intervalu podľa typu aplikácie (sekunda/minúta/hodina a pod.).</a:t>
            </a:r>
          </a:p>
        </p:txBody>
      </p:sp>
    </p:spTree>
    <p:extLst>
      <p:ext uri="{BB962C8B-B14F-4D97-AF65-F5344CB8AC3E}">
        <p14:creationId xmlns:p14="http://schemas.microsoft.com/office/powerpoint/2010/main" val="2888201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veľkosti, výkonnosti a určenia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1188218" cy="4231878"/>
          </a:xfrm>
        </p:spPr>
        <p:txBody>
          <a:bodyPr>
            <a:normAutofit fontScale="92500" lnSpcReduction="10000"/>
          </a:bodyPr>
          <a:lstStyle/>
          <a:p>
            <a:r>
              <a:rPr lang="sk-SK" i="1" err="1">
                <a:solidFill>
                  <a:srgbClr val="002060"/>
                </a:solidFill>
              </a:rPr>
              <a:t>superpočítače</a:t>
            </a:r>
            <a:endParaRPr lang="sk-SK" i="1">
              <a:solidFill>
                <a:srgbClr val="002060"/>
              </a:solidFill>
            </a:endParaRPr>
          </a:p>
          <a:p>
            <a:pPr lvl="1"/>
            <a:r>
              <a:rPr lang="sk-SK"/>
              <a:t>najvýkonnejšie počítače; </a:t>
            </a:r>
          </a:p>
          <a:p>
            <a:pPr lvl="1"/>
            <a:r>
              <a:rPr lang="sk-SK"/>
              <a:t>využívajú sa na vedecké účely,</a:t>
            </a:r>
          </a:p>
          <a:p>
            <a:pPr lvl="2"/>
            <a:r>
              <a:rPr lang="sk-SK"/>
              <a:t>riešenie mimoriadne zložitých technických výpočtov, akými sú napr. genetický výskum, riadenie simulácií v molekulárnej oblasti a pod.; </a:t>
            </a:r>
          </a:p>
          <a:p>
            <a:pPr lvl="1"/>
            <a:r>
              <a:rPr lang="sk-SK"/>
              <a:t>majú zložitú architektúru (paralelná činnosť stoviek procesorov) </a:t>
            </a:r>
          </a:p>
          <a:p>
            <a:pPr lvl="1"/>
            <a:r>
              <a:rPr lang="sk-SK"/>
              <a:t>vysoký výkon (bilióny operácií za sekundu). </a:t>
            </a:r>
          </a:p>
          <a:p>
            <a:pPr lvl="1"/>
            <a:r>
              <a:rPr lang="sk-SK"/>
              <a:t>slovenský superpočítač </a:t>
            </a:r>
            <a:r>
              <a:rPr lang="sk-SK">
                <a:solidFill>
                  <a:srgbClr val="C00000"/>
                </a:solidFill>
              </a:rPr>
              <a:t>AUREL</a:t>
            </a:r>
          </a:p>
          <a:p>
            <a:pPr lvl="2"/>
            <a:r>
              <a:rPr lang="sk-SK"/>
              <a:t>využívaný na možnosti bádania pre vedcov a nových možností pre priemysel</a:t>
            </a:r>
            <a:endParaRPr lang="sk-SK" i="1">
              <a:solidFill>
                <a:srgbClr val="002060"/>
              </a:solidFill>
            </a:endParaRPr>
          </a:p>
          <a:p>
            <a:r>
              <a:rPr lang="sk-SK" i="1">
                <a:solidFill>
                  <a:srgbClr val="002060"/>
                </a:solidFill>
              </a:rPr>
              <a:t>strediskové počítače</a:t>
            </a:r>
            <a:r>
              <a:rPr lang="sk-SK" i="1"/>
              <a:t> </a:t>
            </a:r>
          </a:p>
          <a:p>
            <a:pPr lvl="1"/>
            <a:r>
              <a:rPr lang="sk-SK"/>
              <a:t>využívajú sa vo veľkých firmách na riadenie informačných systémov</a:t>
            </a:r>
          </a:p>
          <a:p>
            <a:pPr lvl="1"/>
            <a:r>
              <a:rPr lang="sk-SK"/>
              <a:t>obsahujú výkonnú základnú jednotku, vysokú kapacitu a  výkon spoločne využívaných periférií</a:t>
            </a:r>
          </a:p>
          <a:p>
            <a:pPr lvl="1"/>
            <a:r>
              <a:rPr lang="sk-SK"/>
              <a:t>paralelne môže byť spracovaný veľký počet úloh.</a:t>
            </a:r>
            <a:endParaRPr lang="sk-SK" i="1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26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generácií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11073875" cy="3599316"/>
          </a:xfrm>
        </p:spPr>
        <p:txBody>
          <a:bodyPr/>
          <a:lstStyle/>
          <a:p>
            <a:r>
              <a:rPr lang="sk-SK">
                <a:solidFill>
                  <a:srgbClr val="002060"/>
                </a:solidFill>
              </a:rPr>
              <a:t>Generácia	Roky				Súčiastky</a:t>
            </a:r>
            <a:r>
              <a:rPr lang="sk-SK"/>
              <a:t> </a:t>
            </a:r>
          </a:p>
          <a:p>
            <a:pPr lvl="1"/>
            <a:r>
              <a:rPr lang="sk-SK"/>
              <a:t>nultá	40 roky 20 storočia		ozubené kolo, elektromagnetické relé </a:t>
            </a:r>
          </a:p>
          <a:p>
            <a:pPr lvl="1"/>
            <a:r>
              <a:rPr lang="sk-SK"/>
              <a:t>prvá	50 roky				elektrónky</a:t>
            </a:r>
          </a:p>
          <a:p>
            <a:pPr lvl="1"/>
            <a:r>
              <a:rPr lang="sk-SK"/>
              <a:t>druhá	50 – 60 roky			tranzistory</a:t>
            </a:r>
          </a:p>
          <a:p>
            <a:pPr lvl="1"/>
            <a:r>
              <a:rPr lang="sk-SK"/>
              <a:t>tretia	koniec 60 roky			integrovane obvody</a:t>
            </a:r>
          </a:p>
          <a:p>
            <a:pPr lvl="1"/>
            <a:r>
              <a:rPr lang="sk-SK"/>
              <a:t>tri a pol	70 roky 20 storočia		integrovane obvody (vysoká integrácia)</a:t>
            </a:r>
          </a:p>
          <a:p>
            <a:pPr lvl="1"/>
            <a:r>
              <a:rPr lang="sk-SK"/>
              <a:t>Štvrtá	od roku 1981 po súčasnosť	integrované obvody (veľmi vysoká integrácia)</a:t>
            </a:r>
          </a:p>
          <a:p>
            <a:pPr marL="914400" lvl="2" indent="0">
              <a:buNone/>
            </a:pPr>
            <a:r>
              <a:rPr lang="sk-SK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1173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Delenie počítačov podľa veľkosti, výkonnosti a určenia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418490"/>
          </a:xfrm>
        </p:spPr>
        <p:txBody>
          <a:bodyPr>
            <a:normAutofit/>
          </a:bodyPr>
          <a:lstStyle/>
          <a:p>
            <a:r>
              <a:rPr lang="sk-SK" i="1">
                <a:solidFill>
                  <a:srgbClr val="002060"/>
                </a:solidFill>
              </a:rPr>
              <a:t>počítače strednej triedy </a:t>
            </a:r>
          </a:p>
          <a:p>
            <a:pPr lvl="1"/>
            <a:r>
              <a:rPr lang="sk-SK"/>
              <a:t>využívané v stredne veľkých firmách či školách na prácu s graficky náročnými aplikáciami</a:t>
            </a:r>
          </a:p>
          <a:p>
            <a:pPr lvl="1"/>
            <a:r>
              <a:rPr lang="sk-SK"/>
              <a:t>obsahujú výkonné mikroprocesory, majú veľkú kapacitu vonkajších pamätí a viac užívateľské spracovanie.</a:t>
            </a:r>
          </a:p>
          <a:p>
            <a:r>
              <a:rPr lang="sk-SK" i="1">
                <a:solidFill>
                  <a:srgbClr val="002060"/>
                </a:solidFill>
              </a:rPr>
              <a:t>osobné (personálne) počítače</a:t>
            </a:r>
            <a:r>
              <a:rPr lang="sk-SK" i="1"/>
              <a:t> </a:t>
            </a:r>
            <a:endParaRPr lang="sk-SK"/>
          </a:p>
          <a:p>
            <a:pPr lvl="1"/>
            <a:r>
              <a:rPr lang="sk-SK"/>
              <a:t>v súčasnosti je to najrozšírenejšia skupina počítačov</a:t>
            </a:r>
          </a:p>
          <a:p>
            <a:pPr lvl="1"/>
            <a:r>
              <a:rPr lang="sk-SK"/>
              <a:t>ide o klasické počítače typu IBM PC</a:t>
            </a:r>
          </a:p>
          <a:p>
            <a:pPr lvl="1"/>
            <a:r>
              <a:rPr lang="sk-SK"/>
              <a:t>sú určené pre jedného používateľa (osobu)</a:t>
            </a:r>
          </a:p>
          <a:p>
            <a:pPr lvl="1"/>
            <a:r>
              <a:rPr lang="sk-SK"/>
              <a:t>využívajú sa na prácu s kancelárskym, aplikačným softvérom, až po riadenie technologických procesov, tzn. vo firmách, školách, na úradoch, ale aj v domácnostiach na vzdelávanie, komunikáciu či zábavu.</a:t>
            </a:r>
            <a:br>
              <a:rPr lang="sk-SK"/>
            </a:br>
            <a:endParaRPr lang="sk-SK" i="1">
              <a:solidFill>
                <a:srgbClr val="002060"/>
              </a:solidFill>
            </a:endParaRPr>
          </a:p>
        </p:txBody>
      </p:sp>
      <p:sp>
        <p:nvSpPr>
          <p:cNvPr id="4" name="Obdĺžnik 3"/>
          <p:cNvSpPr/>
          <p:nvPr/>
        </p:nvSpPr>
        <p:spPr>
          <a:xfrm>
            <a:off x="5452818" y="3030289"/>
            <a:ext cx="1289135" cy="369332"/>
          </a:xfrm>
          <a:prstGeom prst="rect">
            <a:avLst/>
          </a:prstGeom>
        </p:spPr>
        <p:txBody>
          <a:bodyPr wrap="none" lIns="91440" tIns="45720" rIns="91440" bIns="45720" anchor="t">
            <a:spAutoFit/>
          </a:bodyPr>
          <a:lstStyle/>
          <a:p>
            <a:r>
              <a:rPr lang="sk-SK" dirty="0" err="1"/>
              <a:t>suggestons</a:t>
            </a:r>
          </a:p>
        </p:txBody>
      </p:sp>
    </p:spTree>
    <p:extLst>
      <p:ext uri="{BB962C8B-B14F-4D97-AF65-F5344CB8AC3E}">
        <p14:creationId xmlns:p14="http://schemas.microsoft.com/office/powerpoint/2010/main" val="3783152003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í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í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2A68D3-BBD9-4943-8066-8A01A0242B9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2EAB470-DF4F-477F-B62C-75253F9DE5AA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3C9E8DE-5C6F-49C4-94C7-F30098A8DA11}"/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TM04033917[[fn=Berlín]]</Template>
  <Application>Microsoft Office PowerPoint</Application>
  <PresentationFormat>Widescreen</PresentationFormat>
  <Slides>9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Berlín</vt:lpstr>
      <vt:lpstr>Delenie počítačov</vt:lpstr>
      <vt:lpstr>Delenie počítačov podľa oblasti použitia  </vt:lpstr>
      <vt:lpstr>Delenie počítačov</vt:lpstr>
      <vt:lpstr>Delenie počítačov podľa spôsobu zobrazenia informácií </vt:lpstr>
      <vt:lpstr>Delenie počítačov podľa spôsobu použitia</vt:lpstr>
      <vt:lpstr>Delenie počítačov podľa režimu práce</vt:lpstr>
      <vt:lpstr>Delenie počítačov podľa veľkosti, výkonnosti a určenia</vt:lpstr>
      <vt:lpstr>Delenie počítačov podľa generácií</vt:lpstr>
      <vt:lpstr>Delenie počítačov podľa veľkosti, výkonnosti a určenia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Delenie počítačov</dc:title>
  <dc:creator>Martin Butkovsky</dc:creator>
  <cp:revision>7</cp:revision>
  <dcterms:created xsi:type="dcterms:W3CDTF">2020-09-16T18:14:28Z</dcterms:created>
  <dcterms:modified xsi:type="dcterms:W3CDTF">2023-12-13T18:14:43Z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