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 rtl="0">
      <a:defRPr lang="en-GB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F06583-99B3-47B0-8E30-AF3FDE3890A6}" v="36" dt="2022-09-13T10:24:39.2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90" d="100"/>
          <a:sy n="90" d="100"/>
        </p:scale>
        <p:origin x="4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355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BA3248A-FCBA-4538-91BB-8EA1C8C575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DCFD71-1B38-4263-B845-13ED0170C9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5D02A6-1DEC-41EB-81A1-F35E40B39432}" type="datetime1">
              <a:rPr lang="en-GB" smtClean="0"/>
              <a:t>13/09/2022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44538B-F3ED-44C7-B9D3-4566ABB9783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D54B66-A131-4DAC-BEFE-11AFA7521B4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F95C10-1B97-4631-BBA9-B116D8CE3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43925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057704-6EDB-46AC-8852-2827E769FDB2}" type="datetime1">
              <a:rPr lang="en-GB" smtClean="0"/>
              <a:pPr/>
              <a:t>13/09/2022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8DB08D-32FE-4C56-95DB-2741485080A6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33030388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8DB08D-32FE-4C56-95DB-2741485080A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588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rtlCol="0" anchor="b"/>
          <a:lstStyle>
            <a:lvl1pPr>
              <a:defRPr sz="540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rtlCol="0"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n-GB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rtlCol="0"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 rtl="0"/>
            <a:fld id="{7A92D7B5-060E-4D44-811A-B518BD881B18}" type="datetime1">
              <a:rPr lang="en-GB" noProof="0" smtClean="0"/>
              <a:t>13/09/2022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 rtlCol="0"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 rtl="0"/>
            <a:endParaRPr lang="en-GB" noProof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5536665"/>
            <a:ext cx="8825658" cy="493712"/>
          </a:xfrm>
        </p:spPr>
        <p:txBody>
          <a:bodyPr rtlCol="0"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E02F0F7-D86C-4FC9-AC82-0DCCF787CE69}" type="datetime1">
              <a:rPr lang="en-GB" noProof="0" smtClean="0"/>
              <a:t>13/09/2022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 rtlCol="0"/>
          <a:lstStyle>
            <a:lvl1pPr>
              <a:defRPr sz="400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3543300"/>
            <a:ext cx="8825659" cy="2476500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8DC5E46-5961-4EA7-98EF-1A55899C3BBE}" type="datetime1">
              <a:rPr lang="en-GB" noProof="0" smtClean="0"/>
              <a:t>13/09/2022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n-GB" sz="9600" b="0" i="0" noProof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en-GB" sz="9600" b="0" i="0" noProof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 rtlCol="0"/>
          <a:lstStyle>
            <a:lvl1pPr>
              <a:defRPr sz="400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 hasCustomPrompt="1"/>
          </p:nvPr>
        </p:nvSpPr>
        <p:spPr bwMode="gray">
          <a:xfrm>
            <a:off x="1945945" y="3678766"/>
            <a:ext cx="7731219" cy="342174"/>
          </a:xfrm>
        </p:spPr>
        <p:txBody>
          <a:bodyPr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154954" y="5029199"/>
            <a:ext cx="9244897" cy="997857"/>
          </a:xfrm>
        </p:spPr>
        <p:txBody>
          <a:bodyPr rtlCol="0"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EF471A9-B3A6-4735-9C47-AB4C5F7C0FD5}" type="datetime1">
              <a:rPr lang="en-GB" noProof="0" smtClean="0"/>
              <a:t>13/09/2022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rtlCol="0" anchor="b"/>
          <a:lstStyle>
            <a:lvl1pPr algn="l">
              <a:defRPr sz="4000" b="0" cap="none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54954" y="5024967"/>
            <a:ext cx="8825659" cy="860400"/>
          </a:xfrm>
        </p:spPr>
        <p:txBody>
          <a:bodyPr rtlCol="0"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1AEDE4B-68AA-4ABB-9AD1-7586C442BFB3}" type="datetime1">
              <a:rPr lang="en-GB" noProof="0" smtClean="0"/>
              <a:t>13/09/2022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 rtlCol="0"/>
          <a:lstStyle>
            <a:lvl1pPr>
              <a:defRPr sz="360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54954" y="2603502"/>
            <a:ext cx="314187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 hasCustomPrompt="1"/>
          </p:nvPr>
        </p:nvSpPr>
        <p:spPr>
          <a:xfrm>
            <a:off x="1154953" y="3179764"/>
            <a:ext cx="3141879" cy="284729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512721" y="2603500"/>
            <a:ext cx="3147009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 hasCustomPrompt="1"/>
          </p:nvPr>
        </p:nvSpPr>
        <p:spPr>
          <a:xfrm>
            <a:off x="4512721" y="3179763"/>
            <a:ext cx="3147009" cy="284729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888135" y="2603501"/>
            <a:ext cx="3145730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 hasCustomPrompt="1"/>
          </p:nvPr>
        </p:nvSpPr>
        <p:spPr>
          <a:xfrm>
            <a:off x="7888329" y="3179762"/>
            <a:ext cx="3145536" cy="284729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E5E5E3-BB3C-4FC6-B3BB-6BBF7E5E9C26}" type="datetime1">
              <a:rPr lang="en-GB" noProof="0" smtClean="0"/>
              <a:t>13/09/2022</a:t>
            </a:fld>
            <a:endParaRPr lang="en-GB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 rtlCol="0"/>
          <a:lstStyle>
            <a:lvl1pPr>
              <a:defRPr sz="360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54954" y="4532844"/>
            <a:ext cx="3050438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 hasCustomPrompt="1"/>
          </p:nvPr>
        </p:nvSpPr>
        <p:spPr>
          <a:xfrm>
            <a:off x="1154954" y="5109106"/>
            <a:ext cx="3050438" cy="91795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568865" y="4532844"/>
            <a:ext cx="3050438" cy="576263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 hasCustomPrompt="1"/>
          </p:nvPr>
        </p:nvSpPr>
        <p:spPr>
          <a:xfrm>
            <a:off x="4570172" y="5109105"/>
            <a:ext cx="3050438" cy="91795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7982775" y="4532845"/>
            <a:ext cx="3051095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n-GB" noProof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 hasCustomPrompt="1"/>
          </p:nvPr>
        </p:nvSpPr>
        <p:spPr>
          <a:xfrm>
            <a:off x="7982775" y="5109104"/>
            <a:ext cx="3051096" cy="91795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0F1556-A8AE-4DA0-8175-4FCE8DE49E24}" type="datetime1">
              <a:rPr lang="en-GB" noProof="0" smtClean="0"/>
              <a:t>13/09/2022</a:t>
            </a:fld>
            <a:endParaRPr lang="en-GB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 rtlCol="0"/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154954" y="2603500"/>
            <a:ext cx="8825659" cy="3416300"/>
          </a:xfrm>
        </p:spPr>
        <p:txBody>
          <a:bodyPr vert="eaVert" rtlCol="0" anchor="t" anchorCtr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 rtlCol="0"/>
          <a:lstStyle/>
          <a:p>
            <a:pPr rtl="0"/>
            <a:fld id="{324601DC-A9AE-4833-9CC5-036749A2D10B}" type="datetime1">
              <a:rPr lang="en-GB" noProof="0" smtClean="0"/>
              <a:t>13/09/2022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rtlCol="0" anchor="b" anchorCtr="0"/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154954" y="1278467"/>
            <a:ext cx="6256025" cy="4748590"/>
          </a:xfrm>
        </p:spPr>
        <p:txBody>
          <a:bodyPr vert="eaVert"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 rtlCol="0"/>
          <a:lstStyle/>
          <a:p>
            <a:pPr rtl="0"/>
            <a:fld id="{1EBB9208-58AD-4095-AAD8-A3150B629594}" type="datetime1">
              <a:rPr lang="en-GB" noProof="0" smtClean="0"/>
              <a:t>13/09/2022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54954" y="2603500"/>
            <a:ext cx="8825659" cy="3416300"/>
          </a:xfrm>
        </p:spPr>
        <p:txBody>
          <a:bodyPr rtlCol="0"/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581D501-BD47-47FC-8F1B-30736704360D}" type="datetime1">
              <a:rPr lang="en-GB" noProof="0" smtClean="0"/>
              <a:t>13/09/2022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rtlCol="0" anchor="ctr"/>
          <a:lstStyle>
            <a:lvl1pPr algn="l">
              <a:defRPr sz="4000" b="0" cap="none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95559" y="2677644"/>
            <a:ext cx="3757545" cy="2283824"/>
          </a:xfrm>
        </p:spPr>
        <p:txBody>
          <a:bodyPr rtlCol="0"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75BF883-6AD6-4A4E-BFA7-F1B4A3964359}" type="datetime1">
              <a:rPr lang="en-GB" noProof="0" smtClean="0"/>
              <a:t>13/09/2022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154954" y="2603500"/>
            <a:ext cx="4825158" cy="3416301"/>
          </a:xfrm>
        </p:spPr>
        <p:txBody>
          <a:bodyPr rtlCol="0">
            <a:normAutofit/>
          </a:bodyPr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08712" y="2603500"/>
            <a:ext cx="4825159" cy="3416300"/>
          </a:xfrm>
        </p:spPr>
        <p:txBody>
          <a:bodyPr rtlCol="0">
            <a:normAutofit/>
          </a:bodyPr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DB93A3-8EAD-4647-AD6C-B45EAA43133B}" type="datetime1">
              <a:rPr lang="en-GB" noProof="0" smtClean="0"/>
              <a:t>13/09/2022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54954" y="2603500"/>
            <a:ext cx="4825157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154954" y="3179762"/>
            <a:ext cx="4825158" cy="2840039"/>
          </a:xfrm>
        </p:spPr>
        <p:txBody>
          <a:bodyPr rtlCol="0">
            <a:normAutofit/>
          </a:bodyPr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208712" y="2603500"/>
            <a:ext cx="4825159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208712" y="3179762"/>
            <a:ext cx="4825159" cy="2840039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657A1CA-2D22-4F7B-AB9E-CAC4F2E16CF8}" type="datetime1">
              <a:rPr lang="en-GB" noProof="0" smtClean="0"/>
              <a:t>13/09/2022</a:t>
            </a:fld>
            <a:endParaRPr lang="en-GB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37B500A-BD17-4B81-A178-237AB3D17220}" type="datetime1">
              <a:rPr lang="en-GB" noProof="0" smtClean="0"/>
              <a:t>13/09/2022</a:t>
            </a:fld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62C6426-9A57-4D6B-98BF-C5C52C38A9F7}" type="datetime1">
              <a:rPr lang="en-GB" noProof="0" smtClean="0"/>
              <a:t>13/09/2022</a:t>
            </a:fld>
            <a:endParaRPr lang="en-GB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rtlCol="0" anchor="b"/>
          <a:lstStyle>
            <a:lvl1pPr algn="l">
              <a:defRPr sz="2400" b="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781146" y="1447800"/>
            <a:ext cx="5190066" cy="4572000"/>
          </a:xfrm>
        </p:spPr>
        <p:txBody>
          <a:bodyPr rtlCol="0" anchor="ctr">
            <a:normAutofit/>
          </a:bodyPr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 bwMode="gray">
          <a:xfrm>
            <a:off x="1154954" y="3129280"/>
            <a:ext cx="2793158" cy="2895599"/>
          </a:xfrm>
        </p:spPr>
        <p:txBody>
          <a:bodyPr rtlCol="0"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6EECA4D-BC6E-4DB3-8906-078886374D65}" type="datetime1">
              <a:rPr lang="en-GB" noProof="0" smtClean="0"/>
              <a:t>13/09/2022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rtlCol="0" anchor="b">
            <a:normAutofit/>
          </a:bodyPr>
          <a:lstStyle>
            <a:lvl1pPr algn="l">
              <a:defRPr sz="3600" b="0"/>
            </a:lvl1pPr>
          </a:lstStyle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 rtl="0">
              <a:buNone/>
            </a:pPr>
            <a:r>
              <a:rPr lang="en-GB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 bwMode="gray">
          <a:xfrm>
            <a:off x="1154954" y="3657600"/>
            <a:ext cx="3859212" cy="1371600"/>
          </a:xfrm>
        </p:spPr>
        <p:txBody>
          <a:bodyPr rtlCol="0"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n-GB" noProof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8174BEE-114B-4E2C-8645-91D5D000FC10}" type="datetime1">
              <a:rPr lang="en-GB" noProof="0" smtClean="0"/>
              <a:t>13/09/2022</a:t>
            </a:fld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GB" noProof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rtl="0"/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n-GB" noProof="0"/>
              <a:t>Edit Master text styles</a:t>
            </a:r>
          </a:p>
          <a:p>
            <a:pPr lvl="1" rtl="0"/>
            <a:r>
              <a:rPr lang="en-GB" noProof="0"/>
              <a:t>Second level</a:t>
            </a:r>
          </a:p>
          <a:p>
            <a:pPr lvl="2" rtl="0"/>
            <a:r>
              <a:rPr lang="en-GB" noProof="0"/>
              <a:t>Third level</a:t>
            </a:r>
          </a:p>
          <a:p>
            <a:pPr lvl="3" rtl="0"/>
            <a:r>
              <a:rPr lang="en-GB" noProof="0"/>
              <a:t>Fourth level</a:t>
            </a:r>
          </a:p>
          <a:p>
            <a:pPr lvl="4" rtl="0"/>
            <a:r>
              <a:rPr lang="en-GB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pPr rtl="0"/>
            <a:fld id="{66226CF3-8F39-4466-AAB4-C44B91920D46}" type="datetime1">
              <a:rPr lang="en-GB" noProof="0" smtClean="0"/>
              <a:t>13/09/2022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pPr rtl="0"/>
            <a:endParaRPr lang="en-GB" noProof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pPr rtl="0"/>
            <a:fld id="{D57F1E4F-1CFF-5643-939E-217C01CDF565}" type="slidenum">
              <a:rPr lang="en-GB" noProof="0" smtClean="0"/>
              <a:pPr/>
              <a:t>‹#›</a:t>
            </a:fld>
            <a:endParaRPr lang="en-GB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r>
              <a:rPr lang="en-GB" dirty="0"/>
              <a:t>VÝROBNÉ FAKTORY</a:t>
            </a:r>
            <a:br>
              <a:rPr lang="sk-SK" dirty="0"/>
            </a:br>
            <a:r>
              <a:rPr lang="sk-SK" sz="2800" dirty="0"/>
              <a:t>pôda, práca, kapitál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en-GB" dirty="0"/>
              <a:t>4.ročník</a:t>
            </a:r>
          </a:p>
        </p:txBody>
      </p:sp>
    </p:spTree>
    <p:extLst>
      <p:ext uri="{BB962C8B-B14F-4D97-AF65-F5344CB8AC3E}">
        <p14:creationId xmlns:p14="http://schemas.microsoft.com/office/powerpoint/2010/main" val="356326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0B82E-7F10-9366-8953-519A7EA59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Môžeme vyjadriť dvoma spôsobmi: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B207D3-9439-BF38-E8F9-55865617F0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966484"/>
            <a:ext cx="8825659" cy="3232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800" b="1" dirty="0"/>
              <a:t>- Ako vlastník peňažného kapitálu </a:t>
            </a:r>
            <a:r>
              <a:rPr lang="sk-SK" sz="2800" dirty="0"/>
              <a:t>požičiam niekomu svoje peniaze, čím dlžníkovi vznikne voči mne záväzok nazývaný úver</a:t>
            </a:r>
          </a:p>
          <a:p>
            <a:pPr marL="0" indent="0">
              <a:buNone/>
            </a:pPr>
            <a:r>
              <a:rPr lang="sk-SK" sz="2800" dirty="0"/>
              <a:t>- za jeho využívanie mi musí platiť úrok = základný príjem plynúci z kapitálu</a:t>
            </a:r>
          </a:p>
          <a:p>
            <a:pPr marL="0" indent="0">
              <a:buNone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647229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FCF76-02B9-DA59-6664-5F0B40E78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36590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800" dirty="0"/>
              <a:t>- </a:t>
            </a:r>
            <a:r>
              <a:rPr lang="en-US" sz="2800" b="1" dirty="0" err="1"/>
              <a:t>Ako</a:t>
            </a:r>
            <a:r>
              <a:rPr lang="en-US" sz="2800" b="1" dirty="0"/>
              <a:t> </a:t>
            </a:r>
            <a:r>
              <a:rPr lang="en-US" sz="2800" b="1" dirty="0" err="1"/>
              <a:t>vlastník</a:t>
            </a:r>
            <a:r>
              <a:rPr lang="en-US" sz="2800" b="1" dirty="0"/>
              <a:t> </a:t>
            </a:r>
            <a:r>
              <a:rPr lang="en-US" sz="2800" b="1" dirty="0" err="1"/>
              <a:t>peňažného</a:t>
            </a:r>
            <a:r>
              <a:rPr lang="en-US" sz="2800" b="1" dirty="0"/>
              <a:t> </a:t>
            </a:r>
            <a:r>
              <a:rPr lang="en-US" sz="2800" b="1" dirty="0" err="1"/>
              <a:t>kapitálu</a:t>
            </a:r>
            <a:r>
              <a:rPr lang="en-US" sz="2800" b="1" dirty="0"/>
              <a:t> </a:t>
            </a:r>
            <a:r>
              <a:rPr lang="en-US" sz="2800" dirty="0" err="1"/>
              <a:t>použijem</a:t>
            </a:r>
            <a:r>
              <a:rPr lang="en-US" sz="2800" dirty="0"/>
              <a:t> </a:t>
            </a:r>
            <a:r>
              <a:rPr lang="en-US" sz="2800" dirty="0" err="1"/>
              <a:t>svoj</a:t>
            </a:r>
            <a:r>
              <a:rPr lang="sk-SK" sz="2800" dirty="0"/>
              <a:t>e</a:t>
            </a:r>
            <a:r>
              <a:rPr lang="en-US" sz="2800" dirty="0"/>
              <a:t> </a:t>
            </a:r>
            <a:r>
              <a:rPr lang="en-US" sz="2800" dirty="0" err="1"/>
              <a:t>peniaze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nákup</a:t>
            </a:r>
            <a:r>
              <a:rPr lang="en-US" sz="2800" dirty="0"/>
              <a:t> </a:t>
            </a:r>
            <a:r>
              <a:rPr lang="en-US" sz="2800" dirty="0" err="1"/>
              <a:t>kapitálových</a:t>
            </a:r>
            <a:r>
              <a:rPr lang="en-US" sz="2800" dirty="0"/>
              <a:t> </a:t>
            </a:r>
            <a:r>
              <a:rPr lang="en-US" sz="2800" dirty="0" err="1"/>
              <a:t>statkov</a:t>
            </a:r>
            <a:r>
              <a:rPr lang="en-US" sz="2800" dirty="0"/>
              <a:t>, </a:t>
            </a:r>
            <a:r>
              <a:rPr lang="en-US" sz="2800" dirty="0" err="1"/>
              <a:t>tieto</a:t>
            </a:r>
            <a:r>
              <a:rPr lang="en-US" sz="2800" dirty="0"/>
              <a:t> </a:t>
            </a:r>
            <a:r>
              <a:rPr lang="en-US" sz="2800" dirty="0" err="1"/>
              <a:t>peniaze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nazývajú</a:t>
            </a:r>
            <a:r>
              <a:rPr lang="en-US" sz="2800" dirty="0"/>
              <a:t> </a:t>
            </a:r>
            <a:r>
              <a:rPr lang="en-US" sz="2800" dirty="0" err="1"/>
              <a:t>investície</a:t>
            </a:r>
            <a:r>
              <a:rPr lang="en-US" sz="2800" dirty="0"/>
              <a:t>, </a:t>
            </a:r>
            <a:r>
              <a:rPr lang="en-US" sz="2800" dirty="0" err="1"/>
              <a:t>hovoríme</a:t>
            </a:r>
            <a:r>
              <a:rPr lang="en-US" sz="2800" dirty="0"/>
              <a:t>, </a:t>
            </a:r>
            <a:r>
              <a:rPr lang="en-US" sz="2800" dirty="0" err="1"/>
              <a:t>že</a:t>
            </a:r>
            <a:r>
              <a:rPr lang="en-US" sz="2800" dirty="0"/>
              <a:t> </a:t>
            </a:r>
            <a:r>
              <a:rPr lang="en-US" sz="2800" dirty="0" err="1"/>
              <a:t>akumulujú</a:t>
            </a:r>
            <a:r>
              <a:rPr lang="en-US" sz="2800" dirty="0"/>
              <a:t> (</a:t>
            </a:r>
            <a:r>
              <a:rPr lang="en-US" sz="2800" dirty="0" err="1"/>
              <a:t>obiehajú</a:t>
            </a:r>
            <a:r>
              <a:rPr lang="en-US" sz="2800" dirty="0"/>
              <a:t>)</a:t>
            </a:r>
          </a:p>
          <a:p>
            <a:pPr marL="0" indent="0">
              <a:buNone/>
            </a:pPr>
            <a:r>
              <a:rPr lang="en-US" sz="2800" dirty="0"/>
              <a:t>- </a:t>
            </a:r>
            <a:r>
              <a:rPr lang="en-US" sz="2800" dirty="0" err="1"/>
              <a:t>investície</a:t>
            </a:r>
            <a:r>
              <a:rPr lang="en-US" sz="2800" dirty="0"/>
              <a:t> </a:t>
            </a:r>
            <a:r>
              <a:rPr lang="en-US" sz="2800" dirty="0" err="1"/>
              <a:t>môžu</a:t>
            </a:r>
            <a:r>
              <a:rPr lang="en-US" sz="2800" dirty="0"/>
              <a:t> </a:t>
            </a:r>
            <a:r>
              <a:rPr lang="en-US" sz="2800" dirty="0" err="1"/>
              <a:t>byť</a:t>
            </a:r>
            <a:r>
              <a:rPr lang="en-US" sz="2800" dirty="0"/>
              <a:t> </a:t>
            </a:r>
            <a:r>
              <a:rPr lang="en-US" sz="2800" dirty="0" err="1"/>
              <a:t>čisté</a:t>
            </a:r>
            <a:r>
              <a:rPr lang="en-US" sz="2800" dirty="0"/>
              <a:t> (</a:t>
            </a:r>
            <a:r>
              <a:rPr lang="en-US" sz="2800" dirty="0" err="1"/>
              <a:t>sú</a:t>
            </a:r>
            <a:r>
              <a:rPr lang="en-US" sz="2800" dirty="0"/>
              <a:t> </a:t>
            </a:r>
            <a:r>
              <a:rPr lang="en-US" sz="2800" dirty="0" err="1"/>
              <a:t>použité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rozširovanie</a:t>
            </a:r>
            <a:r>
              <a:rPr lang="en-US" sz="2800" dirty="0"/>
              <a:t> </a:t>
            </a:r>
            <a:r>
              <a:rPr lang="en-US" sz="2800" dirty="0" err="1"/>
              <a:t>výroby</a:t>
            </a:r>
            <a:r>
              <a:rPr lang="en-US" sz="2800" dirty="0"/>
              <a:t>) a </a:t>
            </a:r>
            <a:r>
              <a:rPr lang="en-US" sz="2800" dirty="0" err="1"/>
              <a:t>obnovovacie</a:t>
            </a:r>
            <a:r>
              <a:rPr lang="en-US" sz="2800" dirty="0"/>
              <a:t> (</a:t>
            </a:r>
            <a:r>
              <a:rPr lang="en-US" sz="2800" dirty="0" err="1"/>
              <a:t>obnovujú</a:t>
            </a:r>
            <a:r>
              <a:rPr lang="en-US" sz="2800" dirty="0"/>
              <a:t> </a:t>
            </a:r>
            <a:r>
              <a:rPr lang="en-US" sz="2800" dirty="0" err="1"/>
              <a:t>už</a:t>
            </a:r>
            <a:r>
              <a:rPr lang="en-US" sz="2800" dirty="0"/>
              <a:t> </a:t>
            </a:r>
            <a:r>
              <a:rPr lang="en-US" sz="2800" dirty="0" err="1"/>
              <a:t>fungujúci</a:t>
            </a:r>
            <a:r>
              <a:rPr lang="en-US" sz="2800" dirty="0"/>
              <a:t> </a:t>
            </a:r>
            <a:r>
              <a:rPr lang="en-US" sz="2800" dirty="0" err="1"/>
              <a:t>alebo</a:t>
            </a:r>
            <a:r>
              <a:rPr lang="en-US" sz="2800" dirty="0"/>
              <a:t> </a:t>
            </a:r>
            <a:r>
              <a:rPr lang="en-US" sz="2800" dirty="0" err="1"/>
              <a:t>opotrebovaný</a:t>
            </a:r>
            <a:r>
              <a:rPr lang="en-US" sz="2800" dirty="0"/>
              <a:t> (</a:t>
            </a:r>
            <a:r>
              <a:rPr lang="en-US" sz="2800" dirty="0" err="1"/>
              <a:t>amortizovaný</a:t>
            </a:r>
            <a:r>
              <a:rPr lang="en-US" sz="2800" dirty="0"/>
              <a:t>) </a:t>
            </a:r>
            <a:r>
              <a:rPr lang="en-US" sz="2800" dirty="0" err="1"/>
              <a:t>výrobný</a:t>
            </a:r>
            <a:r>
              <a:rPr lang="en-US" sz="2800" dirty="0"/>
              <a:t> </a:t>
            </a:r>
            <a:r>
              <a:rPr lang="en-US" sz="2800" dirty="0" err="1"/>
              <a:t>kapitál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45576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28782-F692-75C5-27B6-E91C752A5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Zisk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4DD6A-6E14-8C15-F9AE-F111A79AA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17899"/>
            <a:ext cx="8825659" cy="42636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- </a:t>
            </a:r>
            <a:r>
              <a:rPr lang="en-US" sz="2800" dirty="0" err="1"/>
              <a:t>výnosom</a:t>
            </a:r>
            <a:r>
              <a:rPr lang="en-US" sz="2800" dirty="0"/>
              <a:t> </a:t>
            </a:r>
            <a:r>
              <a:rPr lang="en-US" sz="2800" dirty="0" err="1"/>
              <a:t>kapitálu</a:t>
            </a:r>
            <a:r>
              <a:rPr lang="en-US" sz="2800" dirty="0"/>
              <a:t> </a:t>
            </a:r>
            <a:r>
              <a:rPr lang="en-US" sz="2800" dirty="0" err="1"/>
              <a:t>ako</a:t>
            </a:r>
            <a:r>
              <a:rPr lang="en-US" sz="2800" dirty="0"/>
              <a:t> </a:t>
            </a:r>
            <a:r>
              <a:rPr lang="en-US" sz="2800" dirty="0" err="1"/>
              <a:t>výsledkom</a:t>
            </a:r>
            <a:r>
              <a:rPr lang="en-US" sz="2800" dirty="0"/>
              <a:t> </a:t>
            </a:r>
            <a:r>
              <a:rPr lang="en-US" sz="2800" dirty="0" err="1"/>
              <a:t>podnikania</a:t>
            </a:r>
            <a:r>
              <a:rPr lang="en-US" sz="2800" dirty="0"/>
              <a:t> je </a:t>
            </a:r>
            <a:r>
              <a:rPr lang="en-US" sz="2800" b="1" dirty="0" err="1"/>
              <a:t>zisk</a:t>
            </a:r>
            <a:endParaRPr lang="en-US" sz="2800" b="1" dirty="0"/>
          </a:p>
          <a:p>
            <a:pPr marL="0" indent="0">
              <a:buNone/>
            </a:pPr>
            <a:r>
              <a:rPr lang="en-US" sz="2800" dirty="0"/>
              <a:t>-</a:t>
            </a:r>
            <a:r>
              <a:rPr lang="sk-SK" sz="2800" dirty="0"/>
              <a:t> </a:t>
            </a:r>
            <a:r>
              <a:rPr lang="sk-SK" sz="2800" b="1" dirty="0"/>
              <a:t>hrubý</a:t>
            </a:r>
            <a:r>
              <a:rPr lang="en-US" sz="2800" b="1" dirty="0"/>
              <a:t> </a:t>
            </a:r>
            <a:r>
              <a:rPr lang="en-US" sz="2800" b="1" dirty="0" err="1"/>
              <a:t>zisk</a:t>
            </a:r>
            <a:r>
              <a:rPr lang="en-US" sz="2800" b="1" dirty="0"/>
              <a:t> </a:t>
            </a:r>
            <a:r>
              <a:rPr lang="en-US" sz="2800" dirty="0"/>
              <a:t>je </a:t>
            </a:r>
            <a:r>
              <a:rPr lang="en-US" sz="2800" dirty="0" err="1"/>
              <a:t>vlastne</a:t>
            </a:r>
            <a:r>
              <a:rPr lang="en-US" sz="2800" dirty="0"/>
              <a:t> </a:t>
            </a:r>
            <a:r>
              <a:rPr lang="en-US" sz="2800" dirty="0" err="1"/>
              <a:t>rozdiel</a:t>
            </a:r>
            <a:r>
              <a:rPr lang="en-US" sz="2800" dirty="0"/>
              <a:t> </a:t>
            </a:r>
            <a:r>
              <a:rPr lang="en-US" sz="2800" dirty="0" err="1"/>
              <a:t>medzi</a:t>
            </a:r>
            <a:r>
              <a:rPr lang="en-US" sz="2800" dirty="0"/>
              <a:t> </a:t>
            </a:r>
            <a:r>
              <a:rPr lang="en-US" sz="2800" dirty="0" err="1"/>
              <a:t>príjmami</a:t>
            </a:r>
            <a:r>
              <a:rPr lang="en-US" sz="2800" dirty="0"/>
              <a:t> z </a:t>
            </a:r>
            <a:r>
              <a:rPr lang="en-US" sz="2800" dirty="0" err="1"/>
              <a:t>predanej</a:t>
            </a:r>
            <a:r>
              <a:rPr lang="en-US" sz="2800" dirty="0"/>
              <a:t> </a:t>
            </a:r>
            <a:r>
              <a:rPr lang="en-US" sz="2800" dirty="0" err="1"/>
              <a:t>produkcie</a:t>
            </a:r>
            <a:r>
              <a:rPr lang="en-US" sz="2800" dirty="0"/>
              <a:t> a </a:t>
            </a:r>
            <a:r>
              <a:rPr lang="en-US" sz="2800" dirty="0" err="1"/>
              <a:t>nákladmi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- </a:t>
            </a:r>
            <a:r>
              <a:rPr lang="sk-SK" sz="2800" dirty="0"/>
              <a:t>A</a:t>
            </a:r>
            <a:r>
              <a:rPr lang="en-US" sz="2800" dirty="0"/>
              <a:t>k </a:t>
            </a:r>
            <a:r>
              <a:rPr lang="en-US" sz="2800" dirty="0" err="1"/>
              <a:t>si</a:t>
            </a:r>
            <a:r>
              <a:rPr lang="en-US" sz="2800" dirty="0"/>
              <a:t> </a:t>
            </a:r>
            <a:r>
              <a:rPr lang="en-US" sz="2800" dirty="0" err="1"/>
              <a:t>podnikateľ</a:t>
            </a:r>
            <a:r>
              <a:rPr lang="en-US" sz="2800" dirty="0"/>
              <a:t> z </a:t>
            </a:r>
            <a:r>
              <a:rPr lang="en-US" sz="2800" dirty="0" err="1"/>
              <a:t>neho</a:t>
            </a:r>
            <a:r>
              <a:rPr lang="en-US" sz="2800" dirty="0"/>
              <a:t> </a:t>
            </a:r>
            <a:r>
              <a:rPr lang="en-US" sz="2800" dirty="0" err="1"/>
              <a:t>splní</a:t>
            </a:r>
            <a:r>
              <a:rPr lang="en-US" sz="2800" dirty="0"/>
              <a:t> </a:t>
            </a:r>
            <a:r>
              <a:rPr lang="en-US" sz="2800" dirty="0" err="1"/>
              <a:t>daňové</a:t>
            </a:r>
            <a:r>
              <a:rPr lang="en-US" sz="2800" dirty="0"/>
              <a:t> </a:t>
            </a:r>
            <a:r>
              <a:rPr lang="sk-SK" sz="2800" dirty="0"/>
              <a:t>plus</a:t>
            </a:r>
            <a:r>
              <a:rPr lang="en-US" sz="2800" dirty="0"/>
              <a:t> </a:t>
            </a:r>
            <a:r>
              <a:rPr lang="en-US" sz="2800" dirty="0" err="1"/>
              <a:t>odvodové</a:t>
            </a:r>
            <a:r>
              <a:rPr lang="en-US" sz="2800" dirty="0"/>
              <a:t> </a:t>
            </a:r>
            <a:r>
              <a:rPr lang="en-US" sz="2800" dirty="0" err="1"/>
              <a:t>povinnosti</a:t>
            </a:r>
            <a:r>
              <a:rPr lang="en-US" sz="2800" dirty="0"/>
              <a:t> </a:t>
            </a:r>
            <a:r>
              <a:rPr lang="en-US" sz="2800" dirty="0" err="1"/>
              <a:t>voči</a:t>
            </a:r>
            <a:r>
              <a:rPr lang="en-US" sz="2800" dirty="0"/>
              <a:t> </a:t>
            </a:r>
            <a:r>
              <a:rPr lang="en-US" sz="2800" dirty="0" err="1"/>
              <a:t>štátu</a:t>
            </a:r>
            <a:r>
              <a:rPr lang="en-US" sz="2800" dirty="0"/>
              <a:t> </a:t>
            </a:r>
            <a:r>
              <a:rPr lang="en-US" sz="2800" dirty="0" err="1"/>
              <a:t>budeme</a:t>
            </a:r>
            <a:r>
              <a:rPr lang="en-US" sz="2800" dirty="0"/>
              <a:t> </a:t>
            </a:r>
            <a:r>
              <a:rPr lang="en-US" sz="2800" dirty="0" err="1"/>
              <a:t>hovoriť</a:t>
            </a:r>
            <a:r>
              <a:rPr lang="en-US" sz="2800" dirty="0"/>
              <a:t> o </a:t>
            </a:r>
            <a:r>
              <a:rPr lang="en-US" sz="2800" b="1" dirty="0" err="1"/>
              <a:t>čistom</a:t>
            </a:r>
            <a:r>
              <a:rPr lang="en-US" sz="2800" b="1" dirty="0"/>
              <a:t> </a:t>
            </a:r>
            <a:r>
              <a:rPr lang="en-US" sz="2800" b="1" dirty="0" err="1"/>
              <a:t>zisku</a:t>
            </a:r>
            <a:endParaRPr lang="en-US" sz="2800" b="1" dirty="0"/>
          </a:p>
          <a:p>
            <a:pPr marL="0" indent="0">
              <a:buNone/>
            </a:pPr>
            <a:r>
              <a:rPr lang="en-US" sz="2800" dirty="0"/>
              <a:t>- </a:t>
            </a:r>
            <a:r>
              <a:rPr lang="en-US" sz="2800" dirty="0" err="1"/>
              <a:t>čistý</a:t>
            </a:r>
            <a:r>
              <a:rPr lang="en-US" sz="2800" dirty="0"/>
              <a:t> </a:t>
            </a:r>
            <a:r>
              <a:rPr lang="en-US" sz="2800" dirty="0" err="1"/>
              <a:t>zisk</a:t>
            </a:r>
            <a:r>
              <a:rPr lang="en-US" sz="2800" dirty="0"/>
              <a:t> je </a:t>
            </a:r>
            <a:r>
              <a:rPr lang="en-US" sz="2800" dirty="0" err="1"/>
              <a:t>hlavným</a:t>
            </a:r>
            <a:r>
              <a:rPr lang="en-US" sz="2800" dirty="0"/>
              <a:t> </a:t>
            </a:r>
            <a:r>
              <a:rPr lang="en-US" sz="2800" dirty="0" err="1"/>
              <a:t>motívom</a:t>
            </a:r>
            <a:r>
              <a:rPr lang="en-US" sz="2800" dirty="0"/>
              <a:t> k </a:t>
            </a:r>
            <a:r>
              <a:rPr lang="en-US" sz="2800" dirty="0" err="1"/>
              <a:t>podnikateľskej</a:t>
            </a:r>
            <a:r>
              <a:rPr lang="en-US" sz="2800" dirty="0"/>
              <a:t> </a:t>
            </a:r>
            <a:r>
              <a:rPr lang="en-US" sz="2800" dirty="0" err="1"/>
              <a:t>činnosti</a:t>
            </a:r>
            <a:endParaRPr lang="en-US" sz="2800" dirty="0"/>
          </a:p>
          <a:p>
            <a:pPr marL="0" indent="0">
              <a:buNone/>
            </a:pPr>
            <a:r>
              <a:rPr lang="en-US" sz="2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502552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30E8F-79C2-E37F-0EEB-5299CAD8E9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sk-SK" sz="4400" b="1" dirty="0"/>
          </a:p>
          <a:p>
            <a:pPr marL="0" indent="0" algn="ctr">
              <a:buNone/>
            </a:pPr>
            <a:r>
              <a:rPr lang="sk-SK" sz="4400" b="1" dirty="0"/>
              <a:t>ĎAKUJEM ZA POZORNOSŤ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163140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018771-F541-D0BB-D349-7535AD659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Výrobné faktory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4F9083C6-3417-225A-F09F-2F8AEDC203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sk-SK" sz="3200" dirty="0"/>
              <a:t>- na výrobu potrebujeme používať vzácne výrobné faktory, čiže vstupy a to </a:t>
            </a:r>
            <a:r>
              <a:rPr lang="sk-SK" sz="3200" b="1" dirty="0"/>
              <a:t>pôdu, prácu a kapitál</a:t>
            </a:r>
          </a:p>
        </p:txBody>
      </p:sp>
    </p:spTree>
    <p:extLst>
      <p:ext uri="{BB962C8B-B14F-4D97-AF65-F5344CB8AC3E}">
        <p14:creationId xmlns:p14="http://schemas.microsoft.com/office/powerpoint/2010/main" val="424622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BA64E-D3EC-AB15-481A-3970DC053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4000" b="1" dirty="0"/>
              <a:t>Pôda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A2D35-D26D-8013-82B7-C301E0E10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sz="3200" dirty="0" err="1"/>
              <a:t>spolu</a:t>
            </a:r>
            <a:r>
              <a:rPr lang="en-US" sz="3200" dirty="0"/>
              <a:t> s </a:t>
            </a:r>
            <a:r>
              <a:rPr lang="en-US" sz="3200" dirty="0" err="1"/>
              <a:t>prírodnými</a:t>
            </a:r>
            <a:r>
              <a:rPr lang="en-US" sz="3200" dirty="0"/>
              <a:t> </a:t>
            </a:r>
            <a:r>
              <a:rPr lang="en-US" sz="3200" dirty="0" err="1"/>
              <a:t>zdrojmi</a:t>
            </a:r>
            <a:r>
              <a:rPr lang="en-US" sz="3200" dirty="0"/>
              <a:t> je </a:t>
            </a:r>
            <a:r>
              <a:rPr lang="en-US" sz="3200" dirty="0" err="1"/>
              <a:t>základným</a:t>
            </a:r>
            <a:r>
              <a:rPr lang="en-US" sz="3200" dirty="0"/>
              <a:t> </a:t>
            </a:r>
            <a:r>
              <a:rPr lang="en-US" sz="3200" dirty="0" err="1"/>
              <a:t>výrobným</a:t>
            </a:r>
            <a:r>
              <a:rPr lang="en-US" sz="3200" dirty="0"/>
              <a:t> </a:t>
            </a:r>
            <a:r>
              <a:rPr lang="en-US" sz="3200" dirty="0" err="1"/>
              <a:t>faktorom</a:t>
            </a:r>
            <a:r>
              <a:rPr lang="en-US" sz="3200" dirty="0"/>
              <a:t>, </a:t>
            </a:r>
            <a:r>
              <a:rPr lang="en-US" sz="3200" dirty="0" err="1"/>
              <a:t>sú</a:t>
            </a:r>
            <a:r>
              <a:rPr lang="en-US" sz="3200" dirty="0"/>
              <a:t> to </a:t>
            </a:r>
            <a:r>
              <a:rPr lang="en-US" sz="3200" b="1" dirty="0"/>
              <a:t>„ </a:t>
            </a:r>
            <a:r>
              <a:rPr lang="en-US" sz="3200" b="1" dirty="0" err="1"/>
              <a:t>dary</a:t>
            </a:r>
            <a:r>
              <a:rPr lang="en-US" sz="3200" b="1" dirty="0"/>
              <a:t> </a:t>
            </a:r>
            <a:r>
              <a:rPr lang="en-US" sz="3200" b="1" dirty="0" err="1"/>
              <a:t>prírody</a:t>
            </a:r>
            <a:r>
              <a:rPr lang="en-US" sz="3200" b="1" dirty="0"/>
              <a:t> “</a:t>
            </a:r>
            <a:endParaRPr lang="sk-SK" sz="3200" b="1" dirty="0"/>
          </a:p>
          <a:p>
            <a:pPr>
              <a:buFontTx/>
              <a:buChar char="-"/>
            </a:pPr>
            <a:r>
              <a:rPr lang="en-US" sz="3200" b="1" dirty="0" err="1"/>
              <a:t>pôda</a:t>
            </a:r>
            <a:r>
              <a:rPr lang="en-US" sz="3200" b="1" dirty="0"/>
              <a:t> </a:t>
            </a:r>
            <a:r>
              <a:rPr lang="en-US" sz="3200" b="1" dirty="0" err="1"/>
              <a:t>ako</a:t>
            </a:r>
            <a:r>
              <a:rPr lang="en-US" sz="3200" b="1" dirty="0"/>
              <a:t> </a:t>
            </a:r>
            <a:r>
              <a:rPr lang="en-US" sz="3200" b="1" dirty="0" err="1"/>
              <a:t>výr</a:t>
            </a:r>
            <a:r>
              <a:rPr lang="en-US" sz="3200" b="1" dirty="0"/>
              <a:t>. </a:t>
            </a:r>
            <a:r>
              <a:rPr lang="en-US" sz="3200" b="1" dirty="0" err="1"/>
              <a:t>faktor</a:t>
            </a:r>
            <a:r>
              <a:rPr lang="en-US" sz="3200" b="1" dirty="0"/>
              <a:t> </a:t>
            </a:r>
            <a:r>
              <a:rPr lang="en-US" sz="3200" b="1" dirty="0" err="1"/>
              <a:t>sa</a:t>
            </a:r>
            <a:r>
              <a:rPr lang="en-US" sz="3200" b="1" dirty="0"/>
              <a:t> </a:t>
            </a:r>
            <a:r>
              <a:rPr lang="en-US" sz="3200" b="1" dirty="0" err="1"/>
              <a:t>môže</a:t>
            </a:r>
            <a:r>
              <a:rPr lang="en-US" sz="3200" b="1" dirty="0"/>
              <a:t> </a:t>
            </a:r>
            <a:r>
              <a:rPr lang="en-US" sz="3200" b="1" dirty="0" err="1"/>
              <a:t>využívať</a:t>
            </a:r>
            <a:r>
              <a:rPr lang="en-US" sz="3200" b="1" dirty="0"/>
              <a:t> 2 </a:t>
            </a:r>
            <a:r>
              <a:rPr lang="en-US" sz="3200" b="1" dirty="0" err="1"/>
              <a:t>spôsobmi</a:t>
            </a:r>
            <a:r>
              <a:rPr lang="en-US" sz="3200" b="1" dirty="0"/>
              <a:t> </a:t>
            </a:r>
            <a:r>
              <a:rPr lang="en-US" sz="3200" b="1" dirty="0" err="1"/>
              <a:t>na</a:t>
            </a:r>
            <a:r>
              <a:rPr lang="en-US" sz="3200" b="1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073170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01B6E-D003-7D4F-56CF-F3A00E57E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28529"/>
            <a:ext cx="8825659" cy="40722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k-SK" sz="2800" b="1" dirty="0"/>
              <a:t>-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poľnohospodárske</a:t>
            </a:r>
            <a:r>
              <a:rPr lang="en-US" sz="2800" b="1" dirty="0"/>
              <a:t> </a:t>
            </a:r>
            <a:r>
              <a:rPr lang="en-US" sz="2800" b="1" dirty="0" err="1"/>
              <a:t>účely</a:t>
            </a:r>
            <a:r>
              <a:rPr lang="en-US" sz="2800" b="1" dirty="0"/>
              <a:t> – </a:t>
            </a:r>
            <a:r>
              <a:rPr lang="en-US" sz="2800" dirty="0"/>
              <a:t>v </a:t>
            </a:r>
            <a:r>
              <a:rPr lang="en-US" sz="2800" dirty="0" err="1"/>
              <a:t>tomto</a:t>
            </a:r>
            <a:r>
              <a:rPr lang="en-US" sz="2800" dirty="0"/>
              <a:t> </a:t>
            </a:r>
            <a:r>
              <a:rPr lang="en-US" sz="2800" dirty="0" err="1"/>
              <a:t>prípade</a:t>
            </a:r>
            <a:r>
              <a:rPr lang="en-US" sz="2800" dirty="0"/>
              <a:t> </a:t>
            </a:r>
            <a:r>
              <a:rPr lang="en-US" sz="2800" dirty="0" err="1"/>
              <a:t>nás</a:t>
            </a:r>
            <a:r>
              <a:rPr lang="en-US" sz="2800" dirty="0"/>
              <a:t> </a:t>
            </a:r>
            <a:r>
              <a:rPr lang="en-US" sz="2800" dirty="0" err="1"/>
              <a:t>zaujíma</a:t>
            </a:r>
            <a:r>
              <a:rPr lang="en-US" sz="2800" dirty="0"/>
              <a:t> </a:t>
            </a:r>
            <a:r>
              <a:rPr lang="en-US" sz="2800" dirty="0" err="1"/>
              <a:t>úrodnosť</a:t>
            </a:r>
            <a:r>
              <a:rPr lang="en-US" sz="2800" dirty="0"/>
              <a:t> </a:t>
            </a:r>
            <a:r>
              <a:rPr lang="en-US" sz="2800" dirty="0" err="1"/>
              <a:t>pôdy</a:t>
            </a:r>
            <a:r>
              <a:rPr lang="en-US" sz="2800" dirty="0"/>
              <a:t> (</a:t>
            </a:r>
            <a:r>
              <a:rPr lang="en-US" sz="2800" dirty="0" err="1"/>
              <a:t>bonita</a:t>
            </a:r>
            <a:r>
              <a:rPr lang="en-US" sz="2800" dirty="0"/>
              <a:t>), v </a:t>
            </a:r>
            <a:r>
              <a:rPr lang="en-US" sz="2800" dirty="0" err="1"/>
              <a:t>závislosti</a:t>
            </a:r>
            <a:r>
              <a:rPr lang="en-US" sz="2800" dirty="0"/>
              <a:t> od </a:t>
            </a:r>
            <a:r>
              <a:rPr lang="en-US" sz="2800" dirty="0" err="1"/>
              <a:t>nej</a:t>
            </a:r>
            <a:r>
              <a:rPr lang="en-US" sz="2800" dirty="0"/>
              <a:t> </a:t>
            </a:r>
            <a:r>
              <a:rPr lang="en-US" sz="2800" dirty="0" err="1"/>
              <a:t>prináša</a:t>
            </a:r>
            <a:r>
              <a:rPr lang="en-US" sz="2800" dirty="0"/>
              <a:t> </a:t>
            </a:r>
            <a:r>
              <a:rPr lang="en-US" sz="2800" dirty="0" err="1"/>
              <a:t>svojmu</a:t>
            </a:r>
            <a:r>
              <a:rPr lang="en-US" sz="2800" dirty="0"/>
              <a:t> </a:t>
            </a:r>
            <a:r>
              <a:rPr lang="en-US" sz="2800" dirty="0" err="1"/>
              <a:t>vlastníkovi</a:t>
            </a:r>
            <a:r>
              <a:rPr lang="en-US" sz="2800" dirty="0"/>
              <a:t> </a:t>
            </a:r>
            <a:r>
              <a:rPr lang="en-US" sz="2800" dirty="0" err="1"/>
              <a:t>dôchodok</a:t>
            </a:r>
            <a:r>
              <a:rPr lang="en-US" sz="2800" dirty="0"/>
              <a:t> </a:t>
            </a:r>
            <a:r>
              <a:rPr lang="en-US" sz="2800" dirty="0" err="1"/>
              <a:t>označovaný</a:t>
            </a:r>
            <a:r>
              <a:rPr lang="en-US" sz="2800" dirty="0"/>
              <a:t> </a:t>
            </a:r>
            <a:r>
              <a:rPr lang="en-US" sz="2800" dirty="0" err="1"/>
              <a:t>ako</a:t>
            </a:r>
            <a:r>
              <a:rPr lang="en-US" sz="2800" dirty="0"/>
              <a:t> </a:t>
            </a:r>
            <a:r>
              <a:rPr lang="en-US" sz="2800" dirty="0" err="1"/>
              <a:t>renta</a:t>
            </a:r>
            <a:endParaRPr lang="en-US" sz="2800" dirty="0"/>
          </a:p>
          <a:p>
            <a:pPr marL="0" indent="0">
              <a:buNone/>
            </a:pPr>
            <a:r>
              <a:rPr lang="sk-SK" sz="2800" b="1" dirty="0"/>
              <a:t>-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nepoľnohopodárske</a:t>
            </a:r>
            <a:r>
              <a:rPr lang="en-US" sz="2800" b="1" dirty="0"/>
              <a:t> </a:t>
            </a:r>
            <a:r>
              <a:rPr lang="en-US" sz="2800" b="1" dirty="0" err="1"/>
              <a:t>účely</a:t>
            </a:r>
            <a:r>
              <a:rPr lang="en-US" sz="2800" b="1" dirty="0"/>
              <a:t> – </a:t>
            </a:r>
            <a:r>
              <a:rPr lang="en-US" sz="2800" dirty="0" err="1"/>
              <a:t>výstavba</a:t>
            </a:r>
            <a:r>
              <a:rPr lang="en-US" sz="2800" dirty="0"/>
              <a:t> </a:t>
            </a:r>
            <a:r>
              <a:rPr lang="en-US" sz="2800" dirty="0" err="1"/>
              <a:t>ciest</a:t>
            </a:r>
            <a:r>
              <a:rPr lang="en-US" sz="2800" dirty="0"/>
              <a:t>, </a:t>
            </a:r>
            <a:r>
              <a:rPr lang="en-US" sz="2800" dirty="0" err="1"/>
              <a:t>budov</a:t>
            </a:r>
            <a:r>
              <a:rPr lang="en-US" sz="2800" dirty="0"/>
              <a:t>, </a:t>
            </a:r>
            <a:r>
              <a:rPr lang="en-US" sz="2800" dirty="0" err="1"/>
              <a:t>vodných</a:t>
            </a:r>
            <a:r>
              <a:rPr lang="en-US" sz="2800" dirty="0"/>
              <a:t> </a:t>
            </a:r>
            <a:r>
              <a:rPr lang="en-US" sz="2800" dirty="0" err="1"/>
              <a:t>nádrží</a:t>
            </a:r>
            <a:r>
              <a:rPr lang="en-US" sz="2800" dirty="0"/>
              <a:t>, </a:t>
            </a:r>
            <a:r>
              <a:rPr lang="en-US" sz="2800" dirty="0" err="1"/>
              <a:t>získavanie</a:t>
            </a:r>
            <a:r>
              <a:rPr lang="en-US" sz="2800" dirty="0"/>
              <a:t> </a:t>
            </a:r>
            <a:r>
              <a:rPr lang="en-US" sz="2800" dirty="0" err="1"/>
              <a:t>minerálnych</a:t>
            </a:r>
            <a:r>
              <a:rPr lang="en-US" sz="2800" dirty="0"/>
              <a:t> </a:t>
            </a:r>
            <a:r>
              <a:rPr lang="en-US" sz="2800" dirty="0" err="1"/>
              <a:t>zdrojov</a:t>
            </a:r>
            <a:r>
              <a:rPr lang="en-US" sz="2800" dirty="0"/>
              <a:t> -&gt; v </a:t>
            </a:r>
            <a:r>
              <a:rPr lang="en-US" sz="2800" dirty="0" err="1"/>
              <a:t>tomto</a:t>
            </a:r>
            <a:r>
              <a:rPr lang="en-US" sz="2800" dirty="0"/>
              <a:t> </a:t>
            </a:r>
            <a:r>
              <a:rPr lang="en-US" sz="2800" dirty="0" err="1"/>
              <a:t>prípade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stáva</a:t>
            </a:r>
            <a:r>
              <a:rPr lang="en-US" sz="2800" dirty="0"/>
              <a:t> </a:t>
            </a:r>
            <a:r>
              <a:rPr lang="en-US" sz="2800" dirty="0" err="1"/>
              <a:t>pôda</a:t>
            </a:r>
            <a:r>
              <a:rPr lang="en-US" sz="2800" dirty="0"/>
              <a:t> </a:t>
            </a:r>
            <a:r>
              <a:rPr lang="en-US" sz="2800" dirty="0" err="1"/>
              <a:t>kapitálom</a:t>
            </a:r>
            <a:r>
              <a:rPr lang="en-US" sz="2800" dirty="0"/>
              <a:t> a </a:t>
            </a:r>
            <a:r>
              <a:rPr lang="en-US" sz="2800" dirty="0" err="1"/>
              <a:t>svojmu</a:t>
            </a:r>
            <a:r>
              <a:rPr lang="en-US" sz="2800" dirty="0"/>
              <a:t> </a:t>
            </a:r>
            <a:r>
              <a:rPr lang="en-US" sz="2800" dirty="0" err="1"/>
              <a:t>vlastníkovi</a:t>
            </a:r>
            <a:r>
              <a:rPr lang="en-US" sz="2800" dirty="0"/>
              <a:t> </a:t>
            </a:r>
            <a:r>
              <a:rPr lang="en-US" sz="2800" dirty="0" err="1"/>
              <a:t>prináša</a:t>
            </a:r>
            <a:r>
              <a:rPr lang="en-US" sz="2800" dirty="0"/>
              <a:t> </a:t>
            </a:r>
            <a:r>
              <a:rPr lang="en-US" sz="2800" dirty="0" err="1"/>
              <a:t>dôchodok</a:t>
            </a:r>
            <a:r>
              <a:rPr lang="en-US" sz="2800" dirty="0"/>
              <a:t> v </a:t>
            </a:r>
            <a:r>
              <a:rPr lang="en-US" sz="2800" dirty="0" err="1"/>
              <a:t>podobe</a:t>
            </a:r>
            <a:r>
              <a:rPr lang="en-US" sz="2800" dirty="0"/>
              <a:t> </a:t>
            </a:r>
            <a:r>
              <a:rPr lang="en-US" sz="2800" dirty="0" err="1"/>
              <a:t>zisku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26732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1DE1E-5214-5B67-8C4E-0F0D2819E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Práca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A3F78-3C70-1C18-E6E1-E62B84A0E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43470"/>
            <a:ext cx="8825659" cy="42636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- je </a:t>
            </a:r>
            <a:r>
              <a:rPr lang="en-US" sz="2400" b="1" dirty="0" err="1"/>
              <a:t>najdôležitejší</a:t>
            </a:r>
            <a:r>
              <a:rPr lang="en-US" sz="2400" b="1" dirty="0"/>
              <a:t> </a:t>
            </a:r>
            <a:r>
              <a:rPr lang="en-US" sz="2400" b="1" dirty="0" err="1"/>
              <a:t>výr</a:t>
            </a:r>
            <a:r>
              <a:rPr lang="en-US" sz="2400" b="1" dirty="0"/>
              <a:t>. </a:t>
            </a:r>
            <a:r>
              <a:rPr lang="en-US" sz="2400" b="1" dirty="0" err="1"/>
              <a:t>faktor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- je to </a:t>
            </a:r>
            <a:r>
              <a:rPr lang="en-US" sz="2400" b="1" dirty="0" err="1"/>
              <a:t>činnosť</a:t>
            </a:r>
            <a:r>
              <a:rPr lang="en-US" sz="2400" b="1" dirty="0"/>
              <a:t>,</a:t>
            </a:r>
            <a:r>
              <a:rPr lang="sk-SK" sz="2400" b="1" dirty="0"/>
              <a:t> ktorej</a:t>
            </a:r>
            <a:r>
              <a:rPr lang="en-US" sz="2400" b="1" dirty="0"/>
              <a:t> </a:t>
            </a:r>
            <a:r>
              <a:rPr lang="en-US" sz="2400" b="1" dirty="0" err="1"/>
              <a:t>nositeľom</a:t>
            </a:r>
            <a:r>
              <a:rPr lang="en-US" sz="2400" b="1" dirty="0"/>
              <a:t> je </a:t>
            </a:r>
            <a:r>
              <a:rPr lang="en-US" sz="2400" b="1" dirty="0" err="1"/>
              <a:t>človek</a:t>
            </a:r>
            <a:r>
              <a:rPr lang="en-US" sz="2400" b="1" dirty="0"/>
              <a:t> </a:t>
            </a:r>
            <a:r>
              <a:rPr lang="sk-SK" sz="2400" b="1" dirty="0"/>
              <a:t>s</a:t>
            </a:r>
            <a:r>
              <a:rPr lang="en-US" sz="2400" b="1" dirty="0"/>
              <a:t>o </a:t>
            </a:r>
            <a:r>
              <a:rPr lang="en-US" sz="2400" b="1" dirty="0" err="1"/>
              <a:t>svojimi</a:t>
            </a:r>
            <a:r>
              <a:rPr lang="en-US" sz="2400" b="1" dirty="0"/>
              <a:t> </a:t>
            </a:r>
            <a:r>
              <a:rPr lang="en-US" sz="2400" b="1" dirty="0" err="1"/>
              <a:t>fyzickými</a:t>
            </a:r>
            <a:r>
              <a:rPr lang="en-US" sz="2400" b="1" dirty="0"/>
              <a:t> a </a:t>
            </a:r>
            <a:r>
              <a:rPr lang="en-US" sz="2400" b="1" dirty="0" err="1"/>
              <a:t>duševnými</a:t>
            </a:r>
            <a:r>
              <a:rPr lang="en-US" sz="2400" b="1" dirty="0"/>
              <a:t> </a:t>
            </a:r>
            <a:r>
              <a:rPr lang="en-US" sz="2400" b="1" dirty="0" err="1"/>
              <a:t>predpokladmi</a:t>
            </a:r>
            <a:r>
              <a:rPr lang="en-US" sz="2400" b="1" dirty="0"/>
              <a:t>, </a:t>
            </a:r>
            <a:r>
              <a:rPr lang="en-US" sz="2400" b="1" dirty="0" err="1"/>
              <a:t>schopnosťami</a:t>
            </a:r>
            <a:r>
              <a:rPr lang="en-US" sz="2400" b="1" dirty="0"/>
              <a:t> a </a:t>
            </a:r>
            <a:r>
              <a:rPr lang="en-US" sz="2400" b="1" dirty="0" err="1"/>
              <a:t>talentom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- </a:t>
            </a:r>
            <a:r>
              <a:rPr lang="en-US" sz="2400" b="1" dirty="0" err="1"/>
              <a:t>množstvo</a:t>
            </a:r>
            <a:r>
              <a:rPr lang="en-US" sz="2400" b="1" dirty="0"/>
              <a:t> </a:t>
            </a:r>
            <a:r>
              <a:rPr lang="en-US" sz="2400" b="1" dirty="0" err="1"/>
              <a:t>tejto</a:t>
            </a:r>
            <a:r>
              <a:rPr lang="en-US" sz="2400" b="1" dirty="0"/>
              <a:t> </a:t>
            </a:r>
            <a:r>
              <a:rPr lang="en-US" sz="2400" b="1" dirty="0" err="1"/>
              <a:t>práce</a:t>
            </a:r>
            <a:r>
              <a:rPr lang="en-US" sz="2400" b="1" dirty="0"/>
              <a:t> (</a:t>
            </a:r>
            <a:r>
              <a:rPr lang="en-US" sz="2400" b="1" dirty="0" err="1"/>
              <a:t>duševnej</a:t>
            </a:r>
            <a:r>
              <a:rPr lang="en-US" sz="2400" b="1" dirty="0"/>
              <a:t> a </a:t>
            </a:r>
            <a:r>
              <a:rPr lang="en-US" sz="2400" b="1" dirty="0" err="1"/>
              <a:t>fyzickej</a:t>
            </a:r>
            <a:r>
              <a:rPr lang="en-US" sz="2400" b="1" dirty="0"/>
              <a:t>) </a:t>
            </a:r>
            <a:r>
              <a:rPr lang="en-US" sz="2400" b="1" dirty="0" err="1"/>
              <a:t>ktorou</a:t>
            </a:r>
            <a:r>
              <a:rPr lang="en-US" sz="2400" b="1" dirty="0"/>
              <a:t> </a:t>
            </a:r>
            <a:r>
              <a:rPr lang="en-US" sz="2400" b="1" dirty="0" err="1"/>
              <a:t>ekonomika</a:t>
            </a:r>
            <a:r>
              <a:rPr lang="en-US" sz="2400" b="1" dirty="0"/>
              <a:t> (</a:t>
            </a:r>
            <a:r>
              <a:rPr lang="en-US" sz="2400" b="1" dirty="0" err="1"/>
              <a:t>štát</a:t>
            </a:r>
            <a:r>
              <a:rPr lang="en-US" sz="2400" b="1" dirty="0"/>
              <a:t>) </a:t>
            </a:r>
            <a:r>
              <a:rPr lang="en-US" sz="2400" b="1" dirty="0" err="1"/>
              <a:t>disponuje</a:t>
            </a:r>
            <a:r>
              <a:rPr lang="en-US" sz="2400" b="1" dirty="0"/>
              <a:t>, </a:t>
            </a:r>
            <a:r>
              <a:rPr lang="en-US" sz="2400" b="1" dirty="0" err="1"/>
              <a:t>závisí</a:t>
            </a:r>
            <a:r>
              <a:rPr lang="en-US" sz="2400" b="1" dirty="0"/>
              <a:t> od </a:t>
            </a:r>
            <a:r>
              <a:rPr lang="en-US" sz="2400" b="1" dirty="0" err="1"/>
              <a:t>počtu</a:t>
            </a:r>
            <a:r>
              <a:rPr lang="en-US" sz="2400" b="1" dirty="0"/>
              <a:t> </a:t>
            </a:r>
            <a:r>
              <a:rPr lang="en-US" sz="2400" b="1" dirty="0" err="1"/>
              <a:t>osôb</a:t>
            </a:r>
            <a:r>
              <a:rPr lang="en-US" sz="2400" b="1" dirty="0"/>
              <a:t> </a:t>
            </a:r>
            <a:r>
              <a:rPr lang="en-US" sz="2400" b="1" dirty="0" err="1"/>
              <a:t>schopných</a:t>
            </a:r>
            <a:r>
              <a:rPr lang="sk-SK" sz="2400" b="1" dirty="0"/>
              <a:t>,</a:t>
            </a:r>
            <a:r>
              <a:rPr lang="en-US" sz="2400" b="1" dirty="0"/>
              <a:t> </a:t>
            </a:r>
            <a:r>
              <a:rPr lang="en-US" sz="2400" b="1" dirty="0" err="1"/>
              <a:t>ochotných</a:t>
            </a:r>
            <a:r>
              <a:rPr lang="en-US" sz="2400" b="1" dirty="0"/>
              <a:t> </a:t>
            </a:r>
            <a:r>
              <a:rPr lang="en-US" sz="2400" b="1" dirty="0" err="1"/>
              <a:t>pracovať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- </a:t>
            </a:r>
            <a:r>
              <a:rPr lang="en-US" sz="2400" b="1" dirty="0" err="1"/>
              <a:t>kvalitu</a:t>
            </a:r>
            <a:r>
              <a:rPr lang="en-US" sz="2400" b="1" dirty="0"/>
              <a:t> </a:t>
            </a:r>
            <a:r>
              <a:rPr lang="en-US" sz="2400" b="1" dirty="0" err="1"/>
              <a:t>práce</a:t>
            </a:r>
            <a:r>
              <a:rPr lang="en-US" sz="2400" b="1" dirty="0"/>
              <a:t> </a:t>
            </a:r>
            <a:r>
              <a:rPr lang="en-US" sz="2400" b="1" dirty="0" err="1"/>
              <a:t>určuje</a:t>
            </a:r>
            <a:r>
              <a:rPr lang="en-US" sz="2400" b="1" dirty="0"/>
              <a:t> </a:t>
            </a:r>
            <a:r>
              <a:rPr lang="en-US" sz="2400" b="1" dirty="0" err="1"/>
              <a:t>najmä</a:t>
            </a:r>
            <a:r>
              <a:rPr lang="en-US" sz="2400" b="1" dirty="0"/>
              <a:t> </a:t>
            </a:r>
            <a:r>
              <a:rPr lang="en-US" sz="2400" b="1" dirty="0" err="1"/>
              <a:t>vzdelanie</a:t>
            </a:r>
            <a:r>
              <a:rPr lang="en-US" sz="2400" b="1" dirty="0"/>
              <a:t>, </a:t>
            </a:r>
            <a:r>
              <a:rPr lang="en-US" sz="2400" b="1" dirty="0" err="1"/>
              <a:t>kvalifikácia</a:t>
            </a:r>
            <a:r>
              <a:rPr lang="en-US" sz="2400" b="1" dirty="0"/>
              <a:t> a </a:t>
            </a:r>
            <a:r>
              <a:rPr lang="en-US" sz="2400" b="1" dirty="0" err="1"/>
              <a:t>prax</a:t>
            </a:r>
            <a:r>
              <a:rPr lang="en-US" sz="2400" b="1" dirty="0"/>
              <a:t>, ale </a:t>
            </a:r>
            <a:r>
              <a:rPr lang="en-US" sz="2400" b="1" dirty="0" err="1"/>
              <a:t>aj</a:t>
            </a:r>
            <a:r>
              <a:rPr lang="en-US" sz="2400" b="1" dirty="0"/>
              <a:t> </a:t>
            </a:r>
            <a:r>
              <a:rPr lang="en-US" sz="2400" b="1" dirty="0" err="1"/>
              <a:t>kvalita</a:t>
            </a:r>
            <a:r>
              <a:rPr lang="en-US" sz="2400" b="1" dirty="0"/>
              <a:t> </a:t>
            </a:r>
            <a:r>
              <a:rPr lang="en-US" sz="2400" b="1" dirty="0" err="1"/>
              <a:t>použitých</a:t>
            </a:r>
            <a:r>
              <a:rPr lang="en-US" sz="2400" b="1" dirty="0"/>
              <a:t> </a:t>
            </a:r>
            <a:r>
              <a:rPr lang="en-US" sz="2400" b="1" dirty="0" err="1"/>
              <a:t>výrobných</a:t>
            </a:r>
            <a:r>
              <a:rPr lang="en-US" sz="2400" b="1" dirty="0"/>
              <a:t> </a:t>
            </a:r>
            <a:r>
              <a:rPr lang="en-US" sz="2400" b="1" dirty="0" err="1"/>
              <a:t>nástrojov</a:t>
            </a:r>
            <a:r>
              <a:rPr lang="en-US" sz="2400" b="1" dirty="0"/>
              <a:t> (</a:t>
            </a:r>
            <a:r>
              <a:rPr lang="en-US" sz="2400" b="1" dirty="0" err="1"/>
              <a:t>prostriedkov</a:t>
            </a:r>
            <a:r>
              <a:rPr lang="en-US" sz="2400" b="1" dirty="0"/>
              <a:t>) </a:t>
            </a:r>
            <a:r>
              <a:rPr lang="en-US" sz="2400" b="1" dirty="0" err="1"/>
              <a:t>čo</a:t>
            </a:r>
            <a:r>
              <a:rPr lang="en-US" sz="2400" b="1" dirty="0"/>
              <a:t> </a:t>
            </a:r>
            <a:r>
              <a:rPr lang="en-US" sz="2400" b="1" dirty="0" err="1"/>
              <a:t>sa</a:t>
            </a:r>
            <a:r>
              <a:rPr lang="en-US" sz="2400" b="1" dirty="0"/>
              <a:t> </a:t>
            </a:r>
            <a:r>
              <a:rPr lang="en-US" sz="2400" b="1" dirty="0" err="1"/>
              <a:t>označuje</a:t>
            </a:r>
            <a:r>
              <a:rPr lang="en-US" sz="2400" b="1" dirty="0"/>
              <a:t> </a:t>
            </a:r>
            <a:r>
              <a:rPr lang="en-US" sz="2400" b="1" dirty="0" err="1"/>
              <a:t>aj</a:t>
            </a:r>
            <a:r>
              <a:rPr lang="en-US" sz="2400" b="1" dirty="0"/>
              <a:t> </a:t>
            </a:r>
            <a:r>
              <a:rPr lang="en-US" sz="2400" b="1" dirty="0" err="1"/>
              <a:t>ako</a:t>
            </a:r>
            <a:r>
              <a:rPr lang="en-US" sz="2400" b="1" dirty="0"/>
              <a:t> </a:t>
            </a:r>
            <a:r>
              <a:rPr lang="en-US" sz="2400" b="1" dirty="0" err="1"/>
              <a:t>produktivita</a:t>
            </a:r>
            <a:r>
              <a:rPr lang="en-US" sz="2400" b="1" dirty="0"/>
              <a:t> </a:t>
            </a:r>
            <a:r>
              <a:rPr lang="en-US" sz="2400" b="1" dirty="0" err="1"/>
              <a:t>práce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531500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B24A0-14CB-DC21-A78D-C5D9F46E2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Dopyt po práci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41685-256D-8A5A-87DA-0A9BD9A89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75367"/>
            <a:ext cx="8825659" cy="4231759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en-US" sz="2400" b="1" dirty="0" err="1"/>
              <a:t>určujú</a:t>
            </a:r>
            <a:r>
              <a:rPr lang="en-US" sz="2400" b="1" dirty="0"/>
              <a:t> </a:t>
            </a:r>
            <a:r>
              <a:rPr lang="en-US" sz="2400" b="1" dirty="0" err="1"/>
              <a:t>firmy</a:t>
            </a:r>
            <a:r>
              <a:rPr lang="en-US" sz="2400" b="1" dirty="0"/>
              <a:t>, </a:t>
            </a:r>
            <a:r>
              <a:rPr lang="en-US" sz="2400" b="1" dirty="0" err="1"/>
              <a:t>podniky</a:t>
            </a:r>
            <a:endParaRPr lang="sk-SK" sz="2400" b="1" dirty="0"/>
          </a:p>
          <a:p>
            <a:pPr>
              <a:buFontTx/>
              <a:buChar char="-"/>
            </a:pPr>
            <a:r>
              <a:rPr lang="en-US" sz="2400" b="1" dirty="0" err="1"/>
              <a:t>závisí</a:t>
            </a:r>
            <a:r>
              <a:rPr lang="en-US" sz="2400" b="1" dirty="0"/>
              <a:t> od </a:t>
            </a:r>
            <a:r>
              <a:rPr lang="en-US" sz="2400" b="1" dirty="0" err="1"/>
              <a:t>ostatných</a:t>
            </a:r>
            <a:r>
              <a:rPr lang="en-US" sz="2400" b="1" dirty="0"/>
              <a:t> </a:t>
            </a:r>
            <a:r>
              <a:rPr lang="en-US" sz="2400" b="1" dirty="0" err="1"/>
              <a:t>výrobných</a:t>
            </a:r>
            <a:r>
              <a:rPr lang="en-US" sz="2400" b="1" dirty="0"/>
              <a:t> </a:t>
            </a:r>
            <a:r>
              <a:rPr lang="en-US" sz="2400" b="1" dirty="0" err="1"/>
              <a:t>faktorov</a:t>
            </a:r>
            <a:r>
              <a:rPr lang="en-US" sz="2400" b="1" dirty="0"/>
              <a:t>, </a:t>
            </a:r>
            <a:r>
              <a:rPr lang="en-US" sz="2400" b="1" dirty="0" err="1"/>
              <a:t>najmä</a:t>
            </a:r>
            <a:r>
              <a:rPr lang="en-US" sz="2400" b="1" dirty="0"/>
              <a:t> od </a:t>
            </a:r>
            <a:r>
              <a:rPr lang="en-US" sz="2400" b="1" dirty="0" err="1"/>
              <a:t>veľkosti</a:t>
            </a:r>
            <a:r>
              <a:rPr lang="en-US" sz="2400" b="1" dirty="0"/>
              <a:t> </a:t>
            </a:r>
            <a:r>
              <a:rPr lang="en-US" sz="2400" b="1" dirty="0" err="1"/>
              <a:t>kapitálu</a:t>
            </a:r>
            <a:r>
              <a:rPr lang="en-US" sz="2400" b="1" dirty="0"/>
              <a:t> a </a:t>
            </a:r>
            <a:r>
              <a:rPr lang="en-US" sz="2400" b="1" dirty="0" err="1"/>
              <a:t>použiteľnej</a:t>
            </a:r>
            <a:r>
              <a:rPr lang="en-US" sz="2400" b="1" dirty="0"/>
              <a:t> </a:t>
            </a:r>
            <a:r>
              <a:rPr lang="en-US" sz="2400" b="1" dirty="0" err="1"/>
              <a:t>technológie</a:t>
            </a:r>
            <a:r>
              <a:rPr lang="en-US" sz="2400" b="1" dirty="0"/>
              <a:t> -&gt; </a:t>
            </a:r>
            <a:r>
              <a:rPr lang="en-US" sz="2400" b="1" dirty="0" err="1"/>
              <a:t>pri</a:t>
            </a:r>
            <a:r>
              <a:rPr lang="en-US" sz="2400" b="1" dirty="0"/>
              <a:t> </a:t>
            </a:r>
            <a:r>
              <a:rPr lang="en-US" sz="2400" b="1" dirty="0" err="1"/>
              <a:t>dokonalejších</a:t>
            </a:r>
            <a:r>
              <a:rPr lang="en-US" sz="2400" b="1" dirty="0"/>
              <a:t> </a:t>
            </a:r>
            <a:r>
              <a:rPr lang="en-US" sz="2400" b="1" dirty="0" err="1"/>
              <a:t>technológiách</a:t>
            </a:r>
            <a:r>
              <a:rPr lang="en-US" sz="2400" b="1" dirty="0"/>
              <a:t> je </a:t>
            </a:r>
            <a:r>
              <a:rPr lang="en-US" sz="2400" b="1" dirty="0" err="1"/>
              <a:t>dopyt</a:t>
            </a:r>
            <a:r>
              <a:rPr lang="en-US" sz="2400" b="1" dirty="0"/>
              <a:t> po </a:t>
            </a:r>
            <a:r>
              <a:rPr lang="en-US" sz="2400" b="1" dirty="0" err="1"/>
              <a:t>práci</a:t>
            </a:r>
            <a:r>
              <a:rPr lang="en-US" sz="2400" b="1" dirty="0"/>
              <a:t> </a:t>
            </a:r>
            <a:r>
              <a:rPr lang="en-US" sz="2400" b="1" dirty="0" err="1"/>
              <a:t>nižší</a:t>
            </a:r>
            <a:r>
              <a:rPr lang="en-US" sz="2400" b="1" dirty="0"/>
              <a:t>, ale </a:t>
            </a:r>
            <a:r>
              <a:rPr lang="en-US" sz="2400" b="1" dirty="0" err="1"/>
              <a:t>náročnejší</a:t>
            </a:r>
            <a:r>
              <a:rPr lang="en-US" sz="2400" b="1" dirty="0"/>
              <a:t> </a:t>
            </a:r>
            <a:r>
              <a:rPr lang="en-US" sz="2400" b="1" dirty="0" err="1"/>
              <a:t>na</a:t>
            </a:r>
            <a:r>
              <a:rPr lang="en-US" sz="2400" b="1" dirty="0"/>
              <a:t> </a:t>
            </a:r>
            <a:r>
              <a:rPr lang="en-US" sz="2400" b="1" dirty="0" err="1"/>
              <a:t>stupeň</a:t>
            </a:r>
            <a:r>
              <a:rPr lang="en-US" sz="2400" b="1" dirty="0"/>
              <a:t> </a:t>
            </a:r>
            <a:r>
              <a:rPr lang="en-US" sz="2400" b="1" dirty="0" err="1"/>
              <a:t>kvalifikácie</a:t>
            </a:r>
            <a:r>
              <a:rPr lang="en-US" sz="2400" b="1" dirty="0"/>
              <a:t>, ale </a:t>
            </a:r>
            <a:r>
              <a:rPr lang="en-US" sz="2400" b="1" dirty="0" err="1"/>
              <a:t>pri</a:t>
            </a:r>
            <a:r>
              <a:rPr lang="en-US" sz="2400" b="1" dirty="0"/>
              <a:t> </a:t>
            </a:r>
            <a:r>
              <a:rPr lang="en-US" sz="2400" b="1" dirty="0" err="1"/>
              <a:t>jednoduchších</a:t>
            </a:r>
            <a:r>
              <a:rPr lang="en-US" sz="2400" b="1" dirty="0"/>
              <a:t> </a:t>
            </a:r>
            <a:r>
              <a:rPr lang="en-US" sz="2400" b="1" dirty="0" err="1"/>
              <a:t>technológiách</a:t>
            </a:r>
            <a:r>
              <a:rPr lang="en-US" sz="2400" b="1" dirty="0"/>
              <a:t> je </a:t>
            </a:r>
            <a:r>
              <a:rPr lang="en-US" sz="2400" b="1" dirty="0" err="1"/>
              <a:t>dopyt</a:t>
            </a:r>
            <a:r>
              <a:rPr lang="en-US" sz="2400" b="1" dirty="0"/>
              <a:t> po </a:t>
            </a:r>
            <a:r>
              <a:rPr lang="en-US" sz="2400" b="1" dirty="0" err="1"/>
              <a:t>práci</a:t>
            </a:r>
            <a:r>
              <a:rPr lang="en-US" sz="2400" b="1" dirty="0"/>
              <a:t> </a:t>
            </a:r>
            <a:r>
              <a:rPr lang="en-US" sz="2400" b="1" dirty="0" err="1"/>
              <a:t>vyšší</a:t>
            </a:r>
            <a:endParaRPr lang="sk-SK" sz="2400" b="1" dirty="0"/>
          </a:p>
          <a:p>
            <a:pPr>
              <a:buFontTx/>
              <a:buChar char="-"/>
            </a:pPr>
            <a:r>
              <a:rPr lang="en-US" sz="2400" b="1" dirty="0" err="1"/>
              <a:t>odvodzuje</a:t>
            </a:r>
            <a:r>
              <a:rPr lang="en-US" sz="2400" b="1" dirty="0"/>
              <a:t> </a:t>
            </a:r>
            <a:r>
              <a:rPr lang="sk-SK" sz="2400" b="1" dirty="0"/>
              <a:t>s</a:t>
            </a:r>
            <a:r>
              <a:rPr lang="en-US" sz="2400" b="1" dirty="0"/>
              <a:t>a od </a:t>
            </a:r>
            <a:r>
              <a:rPr lang="en-US" sz="2400" b="1" dirty="0" err="1"/>
              <a:t>dopytu</a:t>
            </a:r>
            <a:r>
              <a:rPr lang="en-US" sz="2400" b="1" dirty="0"/>
              <a:t> po </a:t>
            </a:r>
            <a:r>
              <a:rPr lang="en-US" sz="2400" b="1" dirty="0" err="1"/>
              <a:t>tovaroch</a:t>
            </a:r>
            <a:r>
              <a:rPr lang="en-US" sz="2400" b="1" dirty="0"/>
              <a:t> a </a:t>
            </a:r>
            <a:r>
              <a:rPr lang="en-US" sz="2400" b="1" dirty="0" err="1"/>
              <a:t>službách</a:t>
            </a:r>
            <a:r>
              <a:rPr lang="en-US" sz="2400" b="1" dirty="0"/>
              <a:t>, </a:t>
            </a:r>
            <a:r>
              <a:rPr lang="en-US" sz="2400" b="1" dirty="0" err="1"/>
              <a:t>ktoré</a:t>
            </a:r>
            <a:r>
              <a:rPr lang="en-US" sz="2400" b="1" dirty="0"/>
              <a:t> </a:t>
            </a:r>
            <a:r>
              <a:rPr lang="en-US" sz="2400" b="1" dirty="0" err="1"/>
              <a:t>príslušná</a:t>
            </a:r>
            <a:r>
              <a:rPr lang="en-US" sz="2400" b="1" dirty="0"/>
              <a:t> </a:t>
            </a:r>
            <a:r>
              <a:rPr lang="en-US" sz="2400" b="1" dirty="0" err="1"/>
              <a:t>práca</a:t>
            </a:r>
            <a:r>
              <a:rPr lang="en-US" sz="2400" b="1" dirty="0"/>
              <a:t> </a:t>
            </a:r>
            <a:r>
              <a:rPr lang="en-US" sz="2400" b="1" dirty="0" err="1"/>
              <a:t>produkuje</a:t>
            </a:r>
            <a:r>
              <a:rPr lang="en-US" sz="2400" b="1" dirty="0"/>
              <a:t> -&gt; </a:t>
            </a:r>
            <a:r>
              <a:rPr lang="en-US" sz="2400" b="1" dirty="0" err="1"/>
              <a:t>ak</a:t>
            </a:r>
            <a:r>
              <a:rPr lang="en-US" sz="2400" b="1" dirty="0"/>
              <a:t> </a:t>
            </a:r>
            <a:r>
              <a:rPr lang="en-US" sz="2400" b="1" dirty="0" err="1"/>
              <a:t>sa</a:t>
            </a:r>
            <a:r>
              <a:rPr lang="en-US" sz="2400" b="1" dirty="0"/>
              <a:t> </a:t>
            </a:r>
            <a:r>
              <a:rPr lang="en-US" sz="2400" b="1" dirty="0" err="1"/>
              <a:t>zvýši</a:t>
            </a:r>
            <a:r>
              <a:rPr lang="en-US" sz="2400" b="1" dirty="0"/>
              <a:t> </a:t>
            </a:r>
            <a:r>
              <a:rPr lang="en-US" sz="2400" b="1" dirty="0" err="1"/>
              <a:t>dopyt</a:t>
            </a:r>
            <a:r>
              <a:rPr lang="en-US" sz="2400" b="1" dirty="0"/>
              <a:t> po </a:t>
            </a:r>
            <a:r>
              <a:rPr lang="en-US" sz="2400" b="1" dirty="0" err="1"/>
              <a:t>výrobkoch</a:t>
            </a:r>
            <a:r>
              <a:rPr lang="en-US" sz="2400" b="1" dirty="0"/>
              <a:t> </a:t>
            </a:r>
            <a:r>
              <a:rPr lang="en-US" sz="2400" b="1" dirty="0" err="1"/>
              <a:t>istej</a:t>
            </a:r>
            <a:r>
              <a:rPr lang="en-US" sz="2400" b="1" dirty="0"/>
              <a:t> </a:t>
            </a:r>
            <a:r>
              <a:rPr lang="en-US" sz="2400" b="1" dirty="0" err="1"/>
              <a:t>firmy</a:t>
            </a:r>
            <a:r>
              <a:rPr lang="en-US" sz="2400" b="1" dirty="0"/>
              <a:t> </a:t>
            </a:r>
            <a:r>
              <a:rPr lang="en-US" sz="2400" b="1" dirty="0" err="1"/>
              <a:t>zvýši</a:t>
            </a:r>
            <a:r>
              <a:rPr lang="en-US" sz="2400" b="1" dirty="0"/>
              <a:t> </a:t>
            </a:r>
            <a:r>
              <a:rPr lang="en-US" sz="2400" b="1" dirty="0" err="1"/>
              <a:t>sa</a:t>
            </a:r>
            <a:r>
              <a:rPr lang="en-US" sz="2400" b="1" dirty="0"/>
              <a:t> </a:t>
            </a:r>
            <a:r>
              <a:rPr lang="en-US" sz="2400" b="1" dirty="0" err="1"/>
              <a:t>aj</a:t>
            </a:r>
            <a:r>
              <a:rPr lang="en-US" sz="2400" b="1" dirty="0"/>
              <a:t> </a:t>
            </a:r>
            <a:r>
              <a:rPr lang="en-US" sz="2400" b="1" dirty="0" err="1"/>
              <a:t>jej</a:t>
            </a:r>
            <a:r>
              <a:rPr lang="en-US" sz="2400" b="1" dirty="0"/>
              <a:t> </a:t>
            </a:r>
            <a:r>
              <a:rPr lang="en-US" sz="2400" b="1" dirty="0" err="1"/>
              <a:t>dopyt</a:t>
            </a:r>
            <a:r>
              <a:rPr lang="en-US" sz="2400" b="1" dirty="0"/>
              <a:t> po </a:t>
            </a:r>
            <a:r>
              <a:rPr lang="en-US" sz="2400" b="1" dirty="0" err="1"/>
              <a:t>práci</a:t>
            </a:r>
            <a:endParaRPr lang="sk-SK" sz="2400" b="1" dirty="0"/>
          </a:p>
          <a:p>
            <a:pPr>
              <a:buFontTx/>
              <a:buChar char="-"/>
            </a:pPr>
            <a:r>
              <a:rPr lang="en-US" sz="2400" b="1" dirty="0" err="1"/>
              <a:t>cenu</a:t>
            </a:r>
            <a:r>
              <a:rPr lang="en-US" sz="2400" b="1" dirty="0"/>
              <a:t> </a:t>
            </a:r>
            <a:r>
              <a:rPr lang="en-US" sz="2400" b="1" dirty="0" err="1"/>
              <a:t>práce</a:t>
            </a:r>
            <a:r>
              <a:rPr lang="en-US" sz="2400" b="1" dirty="0"/>
              <a:t> </a:t>
            </a:r>
            <a:r>
              <a:rPr lang="en-US" sz="2400" b="1" dirty="0" err="1"/>
              <a:t>odvodzujeme</a:t>
            </a:r>
            <a:r>
              <a:rPr lang="en-US" sz="2400" b="1" dirty="0"/>
              <a:t> od </a:t>
            </a:r>
            <a:r>
              <a:rPr lang="en-US" sz="2400" b="1" dirty="0" err="1"/>
              <a:t>ceny</a:t>
            </a:r>
            <a:r>
              <a:rPr lang="en-US" sz="2400" b="1" dirty="0"/>
              <a:t> </a:t>
            </a:r>
            <a:r>
              <a:rPr lang="en-US" sz="2400" b="1" dirty="0" err="1"/>
              <a:t>vyrábaných</a:t>
            </a:r>
            <a:r>
              <a:rPr lang="en-US" sz="2400" b="1" dirty="0"/>
              <a:t> </a:t>
            </a:r>
            <a:r>
              <a:rPr lang="en-US" sz="2400" b="1" dirty="0" err="1"/>
              <a:t>tovarov</a:t>
            </a:r>
            <a:r>
              <a:rPr lang="en-US" sz="2400" b="1" dirty="0"/>
              <a:t> a </a:t>
            </a:r>
            <a:r>
              <a:rPr lang="en-US" sz="2400" b="1" dirty="0" err="1"/>
              <a:t>služieb</a:t>
            </a:r>
            <a:endParaRPr lang="en-US" sz="2400" b="1" dirty="0"/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769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956EE-83D9-5CDF-E1EF-6166A1AFB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Ponuka práce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248A2-B511-B15D-FE5F-DF1E599B62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275367"/>
            <a:ext cx="8825659" cy="41466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- </a:t>
            </a:r>
            <a:r>
              <a:rPr lang="en-US" sz="2800" b="1" dirty="0" err="1"/>
              <a:t>závisí</a:t>
            </a:r>
            <a:r>
              <a:rPr lang="en-US" sz="2800" b="1" dirty="0"/>
              <a:t> od </a:t>
            </a:r>
            <a:r>
              <a:rPr lang="en-US" sz="2800" b="1" dirty="0" err="1"/>
              <a:t>viacerých</a:t>
            </a:r>
            <a:r>
              <a:rPr lang="en-US" sz="2800" b="1" dirty="0"/>
              <a:t> </a:t>
            </a:r>
            <a:r>
              <a:rPr lang="en-US" sz="2800" b="1" dirty="0" err="1"/>
              <a:t>faktorov</a:t>
            </a:r>
            <a:r>
              <a:rPr lang="en-US" sz="2800" b="1" dirty="0"/>
              <a:t>, od </a:t>
            </a:r>
            <a:r>
              <a:rPr lang="en-US" sz="2800" b="1" dirty="0" err="1"/>
              <a:t>rastu</a:t>
            </a:r>
            <a:r>
              <a:rPr lang="en-US" sz="2800" b="1" dirty="0"/>
              <a:t> </a:t>
            </a:r>
            <a:r>
              <a:rPr lang="en-US" sz="2800" b="1" dirty="0" err="1"/>
              <a:t>populácie</a:t>
            </a:r>
            <a:r>
              <a:rPr lang="en-US" sz="2800" b="1" dirty="0"/>
              <a:t> a od toho, </a:t>
            </a:r>
            <a:r>
              <a:rPr lang="en-US" sz="2800" b="1" dirty="0" err="1"/>
              <a:t>ako</a:t>
            </a:r>
            <a:r>
              <a:rPr lang="en-US" sz="2800" b="1" dirty="0"/>
              <a:t> </a:t>
            </a:r>
            <a:r>
              <a:rPr lang="en-US" sz="2800" b="1" dirty="0" err="1"/>
              <a:t>si</a:t>
            </a:r>
            <a:r>
              <a:rPr lang="en-US" sz="2800" b="1" dirty="0"/>
              <a:t> </a:t>
            </a:r>
            <a:r>
              <a:rPr lang="en-US" sz="2800" b="1" dirty="0" err="1"/>
              <a:t>ľudia</a:t>
            </a:r>
            <a:r>
              <a:rPr lang="en-US" sz="2800" b="1" dirty="0"/>
              <a:t> </a:t>
            </a:r>
            <a:r>
              <a:rPr lang="en-US" sz="2800" b="1" dirty="0" err="1"/>
              <a:t>rozdelia</a:t>
            </a:r>
            <a:r>
              <a:rPr lang="en-US" sz="2800" b="1" dirty="0"/>
              <a:t> </a:t>
            </a:r>
            <a:r>
              <a:rPr lang="en-US" sz="2800" b="1" dirty="0" err="1"/>
              <a:t>svoj</a:t>
            </a:r>
            <a:r>
              <a:rPr lang="en-US" sz="2800" b="1" dirty="0"/>
              <a:t> </a:t>
            </a:r>
            <a:r>
              <a:rPr lang="en-US" sz="2800" b="1" dirty="0" err="1"/>
              <a:t>čas</a:t>
            </a:r>
            <a:r>
              <a:rPr lang="en-US" sz="2800" b="1" dirty="0"/>
              <a:t> </a:t>
            </a:r>
            <a:r>
              <a:rPr lang="en-US" sz="2800" b="1" dirty="0" err="1"/>
              <a:t>na</a:t>
            </a:r>
            <a:r>
              <a:rPr lang="en-US" sz="2800" b="1" dirty="0"/>
              <a:t> </a:t>
            </a:r>
            <a:r>
              <a:rPr lang="en-US" sz="2800" b="1" dirty="0" err="1"/>
              <a:t>pracovný</a:t>
            </a:r>
            <a:r>
              <a:rPr lang="en-US" sz="2800" b="1" dirty="0"/>
              <a:t> a </a:t>
            </a:r>
            <a:r>
              <a:rPr lang="en-US" sz="2800" b="1" dirty="0" err="1"/>
              <a:t>voľný</a:t>
            </a:r>
            <a:endParaRPr lang="en-US" sz="2800" b="1" dirty="0"/>
          </a:p>
          <a:p>
            <a:pPr marL="0" indent="0">
              <a:buNone/>
            </a:pPr>
            <a:r>
              <a:rPr lang="en-US" sz="2800" b="1" dirty="0"/>
              <a:t>- </a:t>
            </a:r>
            <a:r>
              <a:rPr lang="en-US" sz="2800" b="1" dirty="0" err="1"/>
              <a:t>predstavuje</a:t>
            </a:r>
            <a:r>
              <a:rPr lang="en-US" sz="2800" b="1" dirty="0"/>
              <a:t> </a:t>
            </a:r>
            <a:r>
              <a:rPr lang="en-US" sz="2800" b="1" dirty="0" err="1"/>
              <a:t>počet</a:t>
            </a:r>
            <a:r>
              <a:rPr lang="en-US" sz="2800" b="1" dirty="0"/>
              <a:t> </a:t>
            </a:r>
            <a:r>
              <a:rPr lang="en-US" sz="2800" b="1" dirty="0" err="1"/>
              <a:t>práceschopného</a:t>
            </a:r>
            <a:r>
              <a:rPr lang="en-US" sz="2800" b="1" dirty="0"/>
              <a:t> </a:t>
            </a:r>
            <a:r>
              <a:rPr lang="en-US" sz="2800" b="1" dirty="0" err="1"/>
              <a:t>obyvateľstva</a:t>
            </a:r>
            <a:r>
              <a:rPr lang="en-US" sz="2800" b="1" dirty="0"/>
              <a:t>, </a:t>
            </a:r>
            <a:r>
              <a:rPr lang="en-US" sz="2800" b="1" dirty="0" err="1"/>
              <a:t>teda</a:t>
            </a:r>
            <a:r>
              <a:rPr lang="en-US" sz="2800" b="1" dirty="0"/>
              <a:t> </a:t>
            </a:r>
            <a:r>
              <a:rPr lang="en-US" sz="2800" b="1" dirty="0" err="1"/>
              <a:t>tvoria</a:t>
            </a:r>
            <a:r>
              <a:rPr lang="en-US" sz="2800" b="1" dirty="0"/>
              <a:t> </a:t>
            </a:r>
            <a:r>
              <a:rPr lang="en-US" sz="2800" b="1" dirty="0" err="1"/>
              <a:t>ju</a:t>
            </a:r>
            <a:r>
              <a:rPr lang="en-US" sz="2800" b="1" dirty="0"/>
              <a:t> </a:t>
            </a:r>
            <a:r>
              <a:rPr lang="en-US" sz="2800" b="1" dirty="0" err="1"/>
              <a:t>všetci</a:t>
            </a:r>
            <a:r>
              <a:rPr lang="en-US" sz="2800" b="1" dirty="0"/>
              <a:t> </a:t>
            </a:r>
            <a:r>
              <a:rPr lang="en-US" sz="2800" b="1" dirty="0" err="1"/>
              <a:t>ľudia</a:t>
            </a:r>
            <a:r>
              <a:rPr lang="en-US" sz="2800" b="1" dirty="0"/>
              <a:t>, </a:t>
            </a:r>
            <a:r>
              <a:rPr lang="en-US" sz="2800" b="1" dirty="0" err="1"/>
              <a:t>ktorí</a:t>
            </a:r>
            <a:r>
              <a:rPr lang="en-US" sz="2800" b="1" dirty="0"/>
              <a:t> </a:t>
            </a:r>
            <a:r>
              <a:rPr lang="en-US" sz="2800" b="1" dirty="0" err="1"/>
              <a:t>pracujú</a:t>
            </a:r>
            <a:r>
              <a:rPr lang="en-US" sz="2800" b="1" dirty="0"/>
              <a:t> a</a:t>
            </a:r>
            <a:r>
              <a:rPr lang="sk-SK" sz="2800" b="1" dirty="0"/>
              <a:t>le</a:t>
            </a:r>
            <a:r>
              <a:rPr lang="en-US" sz="2800" b="1" dirty="0"/>
              <a:t> </a:t>
            </a:r>
            <a:r>
              <a:rPr lang="en-US" sz="2800" b="1" dirty="0" err="1"/>
              <a:t>aj</a:t>
            </a:r>
            <a:r>
              <a:rPr lang="en-US" sz="2800" b="1" dirty="0"/>
              <a:t> </a:t>
            </a:r>
            <a:r>
              <a:rPr lang="en-US" sz="2800" b="1" dirty="0" err="1"/>
              <a:t>nezamestnaný</a:t>
            </a:r>
            <a:endParaRPr lang="en-US" sz="2800" b="1" dirty="0"/>
          </a:p>
          <a:p>
            <a:pPr marL="0" indent="0">
              <a:buNone/>
            </a:pPr>
            <a:r>
              <a:rPr lang="en-US" sz="2800" b="1" dirty="0"/>
              <a:t>- </a:t>
            </a:r>
            <a:r>
              <a:rPr lang="en-US" sz="2800" b="1" dirty="0" err="1"/>
              <a:t>medzi</a:t>
            </a:r>
            <a:r>
              <a:rPr lang="en-US" sz="2800" b="1" dirty="0"/>
              <a:t> </a:t>
            </a:r>
            <a:r>
              <a:rPr lang="en-US" sz="2800" b="1" dirty="0" err="1"/>
              <a:t>práce</a:t>
            </a:r>
            <a:r>
              <a:rPr lang="en-US" sz="2800" b="1" dirty="0"/>
              <a:t> </a:t>
            </a:r>
            <a:r>
              <a:rPr lang="en-US" sz="2800" b="1" dirty="0" err="1"/>
              <a:t>schopné</a:t>
            </a:r>
            <a:r>
              <a:rPr lang="en-US" sz="2800" b="1" dirty="0"/>
              <a:t> </a:t>
            </a:r>
            <a:r>
              <a:rPr lang="en-US" sz="2800" b="1" dirty="0" err="1"/>
              <a:t>obyvateľstvo</a:t>
            </a:r>
            <a:r>
              <a:rPr lang="en-US" sz="2800" b="1" dirty="0"/>
              <a:t> </a:t>
            </a:r>
            <a:r>
              <a:rPr lang="en-US" sz="2800" b="1" dirty="0" err="1"/>
              <a:t>zaraďujeme</a:t>
            </a:r>
            <a:r>
              <a:rPr lang="en-US" sz="2800" b="1" dirty="0"/>
              <a:t> </a:t>
            </a:r>
            <a:r>
              <a:rPr lang="en-US" sz="2800" b="1" dirty="0" err="1"/>
              <a:t>pracujúcich</a:t>
            </a:r>
            <a:r>
              <a:rPr lang="en-US" sz="2800" b="1" dirty="0"/>
              <a:t> </a:t>
            </a:r>
            <a:r>
              <a:rPr lang="en-US" sz="2800" b="1" dirty="0" err="1"/>
              <a:t>i</a:t>
            </a:r>
            <a:r>
              <a:rPr lang="en-US" sz="2800" b="1" dirty="0"/>
              <a:t> </a:t>
            </a:r>
            <a:r>
              <a:rPr lang="en-US" sz="2800" b="1" dirty="0" err="1"/>
              <a:t>nezamestnaných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515080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74D14-93EE-EFCA-F86A-156942447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/>
              <a:t>Kapitál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D1B7B-2E93-9DB0-2EBD-77A5E60460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307265"/>
            <a:ext cx="8825659" cy="43061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3200" b="1" u="sng" dirty="0"/>
              <a:t>Členenie kapitálu</a:t>
            </a:r>
          </a:p>
          <a:p>
            <a:pPr marL="0" indent="0">
              <a:buNone/>
            </a:pPr>
            <a:r>
              <a:rPr lang="en-US" sz="2400" b="1" dirty="0"/>
              <a:t>-  </a:t>
            </a:r>
            <a:r>
              <a:rPr lang="en-US" sz="2400" b="1" dirty="0" err="1"/>
              <a:t>Výrobný</a:t>
            </a:r>
            <a:r>
              <a:rPr lang="en-US" sz="2400" b="1" dirty="0"/>
              <a:t> (</a:t>
            </a:r>
            <a:r>
              <a:rPr lang="en-US" sz="2400" b="1" dirty="0" err="1"/>
              <a:t>reálny</a:t>
            </a:r>
            <a:r>
              <a:rPr lang="en-US" sz="2400" b="1" dirty="0"/>
              <a:t>) – </a:t>
            </a:r>
            <a:r>
              <a:rPr lang="en-US" sz="2400" dirty="0" err="1"/>
              <a:t>sú</a:t>
            </a:r>
            <a:r>
              <a:rPr lang="en-US" sz="2400" dirty="0"/>
              <a:t> to </a:t>
            </a:r>
            <a:r>
              <a:rPr lang="en-US" sz="2400" dirty="0" err="1"/>
              <a:t>všetky</a:t>
            </a:r>
            <a:r>
              <a:rPr lang="en-US" sz="2400" dirty="0"/>
              <a:t> </a:t>
            </a:r>
            <a:r>
              <a:rPr lang="en-US" sz="2400" dirty="0" err="1"/>
              <a:t>statky</a:t>
            </a:r>
            <a:r>
              <a:rPr lang="en-US" sz="2400" dirty="0"/>
              <a:t>, </a:t>
            </a:r>
            <a:r>
              <a:rPr lang="en-US" sz="2400" dirty="0" err="1"/>
              <a:t>ktoré</a:t>
            </a:r>
            <a:r>
              <a:rPr lang="en-US" sz="2400" dirty="0"/>
              <a:t> </a:t>
            </a:r>
            <a:r>
              <a:rPr lang="en-US" sz="2400" dirty="0" err="1"/>
              <a:t>neslúžia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bezprostrednú</a:t>
            </a:r>
            <a:r>
              <a:rPr lang="en-US" sz="2400" dirty="0"/>
              <a:t> </a:t>
            </a:r>
            <a:r>
              <a:rPr lang="en-US" sz="2400" dirty="0" err="1"/>
              <a:t>spotrebu</a:t>
            </a:r>
            <a:r>
              <a:rPr lang="en-US" sz="2400" dirty="0"/>
              <a:t> ale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výrobu</a:t>
            </a:r>
            <a:r>
              <a:rPr lang="en-US" sz="2400" dirty="0"/>
              <a:t> </a:t>
            </a:r>
            <a:r>
              <a:rPr lang="en-US" sz="2400" dirty="0" err="1"/>
              <a:t>ďalších</a:t>
            </a:r>
            <a:r>
              <a:rPr lang="en-US" sz="2400" dirty="0"/>
              <a:t> </a:t>
            </a:r>
            <a:r>
              <a:rPr lang="en-US" sz="2400" dirty="0" err="1"/>
              <a:t>statkov</a:t>
            </a:r>
            <a:r>
              <a:rPr lang="en-US" sz="2400" dirty="0"/>
              <a:t> (</a:t>
            </a:r>
            <a:r>
              <a:rPr lang="en-US" sz="2400" dirty="0" err="1"/>
              <a:t>teda</a:t>
            </a:r>
            <a:r>
              <a:rPr lang="en-US" sz="2400" dirty="0"/>
              <a:t> </a:t>
            </a:r>
            <a:r>
              <a:rPr lang="en-US" sz="2400" dirty="0" err="1"/>
              <a:t>prostredníctvom</a:t>
            </a:r>
            <a:r>
              <a:rPr lang="en-US" sz="2400" dirty="0"/>
              <a:t> </a:t>
            </a:r>
            <a:r>
              <a:rPr lang="en-US" sz="2400" dirty="0" err="1"/>
              <a:t>nich</a:t>
            </a:r>
            <a:r>
              <a:rPr lang="en-US" sz="2400" dirty="0"/>
              <a:t> </a:t>
            </a:r>
            <a:r>
              <a:rPr lang="en-US" sz="2400" dirty="0" err="1"/>
              <a:t>dokážeme</a:t>
            </a:r>
            <a:r>
              <a:rPr lang="en-US" sz="2400" dirty="0"/>
              <a:t> </a:t>
            </a:r>
            <a:r>
              <a:rPr lang="en-US" sz="2400" dirty="0" err="1"/>
              <a:t>zarobiť</a:t>
            </a:r>
            <a:r>
              <a:rPr lang="en-US" sz="2400" dirty="0"/>
              <a:t> </a:t>
            </a:r>
            <a:r>
              <a:rPr lang="en-US" sz="2400" dirty="0" err="1"/>
              <a:t>nové</a:t>
            </a:r>
            <a:r>
              <a:rPr lang="en-US" sz="2400" dirty="0"/>
              <a:t> </a:t>
            </a:r>
            <a:r>
              <a:rPr lang="en-US" sz="2400" dirty="0" err="1"/>
              <a:t>peniaze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r>
              <a:rPr lang="en-US" sz="2400" b="1" dirty="0"/>
              <a:t>- </a:t>
            </a:r>
            <a:r>
              <a:rPr lang="en-US" sz="2400" b="1" dirty="0" err="1"/>
              <a:t>členíme</a:t>
            </a:r>
            <a:r>
              <a:rPr lang="en-US" sz="2400" b="1" dirty="0"/>
              <a:t> ho:</a:t>
            </a:r>
          </a:p>
          <a:p>
            <a:pPr marL="0" indent="0">
              <a:buNone/>
            </a:pPr>
            <a:r>
              <a:rPr lang="en-US" sz="2400" dirty="0"/>
              <a:t>•  </a:t>
            </a:r>
            <a:r>
              <a:rPr lang="en-US" sz="2400" dirty="0" err="1"/>
              <a:t>Fixný</a:t>
            </a:r>
            <a:r>
              <a:rPr lang="en-US" sz="2400" dirty="0"/>
              <a:t> (</a:t>
            </a:r>
            <a:r>
              <a:rPr lang="en-US" sz="2400" dirty="0" err="1"/>
              <a:t>stály</a:t>
            </a:r>
            <a:r>
              <a:rPr lang="en-US" sz="2400" dirty="0"/>
              <a:t>) – </a:t>
            </a:r>
            <a:r>
              <a:rPr lang="en-US" sz="2400" dirty="0" err="1"/>
              <a:t>stroje</a:t>
            </a:r>
            <a:r>
              <a:rPr lang="en-US" sz="2400" dirty="0"/>
              <a:t> </a:t>
            </a:r>
            <a:r>
              <a:rPr lang="en-US" sz="2400" dirty="0" err="1"/>
              <a:t>zariadenia</a:t>
            </a:r>
            <a:r>
              <a:rPr lang="en-US" sz="2400" dirty="0"/>
              <a:t>, </a:t>
            </a:r>
            <a:r>
              <a:rPr lang="en-US" sz="2400" dirty="0" err="1"/>
              <a:t>budovy</a:t>
            </a:r>
            <a:r>
              <a:rPr lang="en-US" sz="2400" dirty="0"/>
              <a:t>, PC</a:t>
            </a:r>
          </a:p>
          <a:p>
            <a:pPr marL="0" indent="0">
              <a:buNone/>
            </a:pPr>
            <a:r>
              <a:rPr lang="en-US" sz="2400" dirty="0"/>
              <a:t>•  </a:t>
            </a:r>
            <a:r>
              <a:rPr lang="en-US" sz="2400" dirty="0" err="1"/>
              <a:t>Obežný</a:t>
            </a:r>
            <a:r>
              <a:rPr lang="en-US" sz="2400" dirty="0"/>
              <a:t> – </a:t>
            </a:r>
            <a:r>
              <a:rPr lang="en-US" sz="2400" dirty="0" err="1"/>
              <a:t>suroviny</a:t>
            </a:r>
            <a:r>
              <a:rPr lang="en-US" sz="2400" dirty="0"/>
              <a:t>, </a:t>
            </a:r>
            <a:r>
              <a:rPr lang="en-US" sz="2400" dirty="0" err="1"/>
              <a:t>nedokončené</a:t>
            </a:r>
            <a:r>
              <a:rPr lang="en-US" sz="2400" dirty="0"/>
              <a:t> </a:t>
            </a:r>
            <a:r>
              <a:rPr lang="en-US" sz="2400" dirty="0" err="1"/>
              <a:t>výrobky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sklade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54679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9D72E-CE2B-1D8F-A1F7-05EF975B5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-  </a:t>
            </a:r>
            <a:r>
              <a:rPr lang="en-US" sz="3200" b="1" dirty="0" err="1"/>
              <a:t>Peňažný</a:t>
            </a:r>
            <a:r>
              <a:rPr lang="en-US" sz="3200" b="1" dirty="0"/>
              <a:t> (</a:t>
            </a:r>
            <a:r>
              <a:rPr lang="en-US" sz="3200" b="1" dirty="0" err="1"/>
              <a:t>potenciálny</a:t>
            </a:r>
            <a:r>
              <a:rPr lang="en-US" sz="3200" b="1" dirty="0"/>
              <a:t>, </a:t>
            </a:r>
            <a:r>
              <a:rPr lang="en-US" sz="3200" b="1" dirty="0" err="1"/>
              <a:t>možný</a:t>
            </a:r>
            <a:r>
              <a:rPr lang="en-US" sz="3200" b="1" dirty="0"/>
              <a:t>)</a:t>
            </a:r>
            <a:r>
              <a:rPr lang="en-US" sz="3200" dirty="0"/>
              <a:t> – </a:t>
            </a:r>
            <a:r>
              <a:rPr lang="en-US" sz="3200" dirty="0" err="1"/>
              <a:t>nazýva</a:t>
            </a:r>
            <a:r>
              <a:rPr lang="en-US" sz="3200" dirty="0"/>
              <a:t> </a:t>
            </a:r>
            <a:r>
              <a:rPr lang="en-US" sz="3200" dirty="0" err="1"/>
              <a:t>sa</a:t>
            </a:r>
            <a:r>
              <a:rPr lang="en-US" sz="3200" dirty="0"/>
              <a:t> </a:t>
            </a:r>
            <a:r>
              <a:rPr lang="en-US" sz="3200" dirty="0" err="1"/>
              <a:t>potenciálnym</a:t>
            </a:r>
            <a:r>
              <a:rPr lang="en-US" sz="3200" dirty="0"/>
              <a:t> </a:t>
            </a:r>
            <a:r>
              <a:rPr lang="en-US" sz="3200" dirty="0" err="1"/>
              <a:t>preto</a:t>
            </a:r>
            <a:r>
              <a:rPr lang="en-US" sz="3200" dirty="0"/>
              <a:t>, </a:t>
            </a:r>
            <a:r>
              <a:rPr lang="en-US" sz="3200" dirty="0" err="1"/>
              <a:t>lebo</a:t>
            </a:r>
            <a:r>
              <a:rPr lang="en-US" sz="3200" dirty="0"/>
              <a:t> </a:t>
            </a:r>
            <a:r>
              <a:rPr lang="en-US" sz="3200" dirty="0" err="1"/>
              <a:t>sa</a:t>
            </a:r>
            <a:r>
              <a:rPr lang="en-US" sz="3200" dirty="0"/>
              <a:t> </a:t>
            </a:r>
            <a:r>
              <a:rPr lang="en-US" sz="3200" dirty="0" err="1"/>
              <a:t>môže</a:t>
            </a:r>
            <a:r>
              <a:rPr lang="en-US" sz="3200" dirty="0"/>
              <a:t> </a:t>
            </a:r>
            <a:r>
              <a:rPr lang="en-US" sz="3200" dirty="0" err="1"/>
              <a:t>premeniť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reálny</a:t>
            </a:r>
            <a:r>
              <a:rPr lang="en-US" sz="3200" dirty="0"/>
              <a:t> </a:t>
            </a:r>
            <a:r>
              <a:rPr lang="en-US" sz="3200" dirty="0" err="1"/>
              <a:t>vtedy</a:t>
            </a:r>
            <a:r>
              <a:rPr lang="en-US" sz="3200" dirty="0"/>
              <a:t> </a:t>
            </a:r>
            <a:r>
              <a:rPr lang="en-US" sz="3200" dirty="0" err="1"/>
              <a:t>ak</a:t>
            </a:r>
            <a:r>
              <a:rPr lang="en-US" sz="3200" dirty="0"/>
              <a:t> ho </a:t>
            </a:r>
            <a:r>
              <a:rPr lang="en-US" sz="3200" dirty="0" err="1"/>
              <a:t>požičiame</a:t>
            </a:r>
            <a:r>
              <a:rPr lang="en-US" sz="3200" dirty="0"/>
              <a:t> </a:t>
            </a:r>
            <a:r>
              <a:rPr lang="en-US" sz="3200" dirty="0" err="1"/>
              <a:t>alebo</a:t>
            </a:r>
            <a:r>
              <a:rPr lang="en-US" sz="3200" dirty="0"/>
              <a:t> </a:t>
            </a:r>
            <a:r>
              <a:rPr lang="en-US" sz="3200" dirty="0" err="1"/>
              <a:t>použijeme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nákup</a:t>
            </a:r>
            <a:r>
              <a:rPr lang="en-US" sz="3200" dirty="0"/>
              <a:t> </a:t>
            </a:r>
            <a:r>
              <a:rPr lang="en-US" sz="3200" dirty="0" err="1"/>
              <a:t>kapitálových</a:t>
            </a:r>
            <a:r>
              <a:rPr lang="en-US" sz="3200" dirty="0"/>
              <a:t> </a:t>
            </a:r>
            <a:r>
              <a:rPr lang="en-US" sz="3200" dirty="0" err="1"/>
              <a:t>statkov</a:t>
            </a:r>
            <a:endParaRPr lang="en-US" sz="3200" dirty="0"/>
          </a:p>
          <a:p>
            <a:pPr marL="0" indent="0">
              <a:buNone/>
            </a:pPr>
            <a:r>
              <a:rPr lang="en-US" sz="3200" dirty="0"/>
              <a:t>- </a:t>
            </a:r>
            <a:r>
              <a:rPr lang="en-US" sz="3200" dirty="0" err="1"/>
              <a:t>sú</a:t>
            </a:r>
            <a:r>
              <a:rPr lang="en-US" sz="3200" dirty="0"/>
              <a:t> to </a:t>
            </a:r>
            <a:r>
              <a:rPr lang="en-US" sz="3200" dirty="0" err="1"/>
              <a:t>vlastne</a:t>
            </a:r>
            <a:r>
              <a:rPr lang="en-US" sz="3200" dirty="0"/>
              <a:t> </a:t>
            </a:r>
            <a:r>
              <a:rPr lang="en-US" sz="3200" dirty="0" err="1"/>
              <a:t>naše</a:t>
            </a:r>
            <a:r>
              <a:rPr lang="en-US" sz="3200" dirty="0"/>
              <a:t> </a:t>
            </a:r>
            <a:r>
              <a:rPr lang="en-US" sz="3200" dirty="0" err="1"/>
              <a:t>nahromadené</a:t>
            </a:r>
            <a:r>
              <a:rPr lang="en-US" sz="3200" dirty="0"/>
              <a:t> </a:t>
            </a:r>
            <a:r>
              <a:rPr lang="en-US" sz="3200" dirty="0" err="1"/>
              <a:t>úspory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634231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TF00001243</Template>
  <TotalTime>51</TotalTime>
  <Words>570</Words>
  <Application>Microsoft Office PowerPoint</Application>
  <PresentationFormat>Widescreen</PresentationFormat>
  <Paragraphs>46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Gothic</vt:lpstr>
      <vt:lpstr>Wingdings 3</vt:lpstr>
      <vt:lpstr>Ion Boardroom</vt:lpstr>
      <vt:lpstr>VÝROBNÉ FAKTORY pôda, práca, kapitál</vt:lpstr>
      <vt:lpstr>Výrobné faktory</vt:lpstr>
      <vt:lpstr>Pôda</vt:lpstr>
      <vt:lpstr>PowerPoint Presentation</vt:lpstr>
      <vt:lpstr>Práca</vt:lpstr>
      <vt:lpstr>Dopyt po práci</vt:lpstr>
      <vt:lpstr>Ponuka práce</vt:lpstr>
      <vt:lpstr>Kapitál</vt:lpstr>
      <vt:lpstr>PowerPoint Presentation</vt:lpstr>
      <vt:lpstr>Môžeme vyjadriť dvoma spôsobmi:</vt:lpstr>
      <vt:lpstr>PowerPoint Presentation</vt:lpstr>
      <vt:lpstr>Zisk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/>
  <cp:lastModifiedBy>Mgr. Xénia Herchlová</cp:lastModifiedBy>
  <cp:revision>14</cp:revision>
  <dcterms:created xsi:type="dcterms:W3CDTF">2022-09-13T10:23:11Z</dcterms:created>
  <dcterms:modified xsi:type="dcterms:W3CDTF">2022-09-13T11:52:58Z</dcterms:modified>
</cp:coreProperties>
</file>